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70" r:id="rId4"/>
    <p:sldId id="258" r:id="rId5"/>
    <p:sldId id="259" r:id="rId6"/>
    <p:sldId id="261" r:id="rId7"/>
    <p:sldId id="263" r:id="rId8"/>
    <p:sldId id="264" r:id="rId9"/>
    <p:sldId id="265" r:id="rId10"/>
    <p:sldId id="267" r:id="rId11"/>
    <p:sldId id="281" r:id="rId12"/>
    <p:sldId id="271" r:id="rId13"/>
    <p:sldId id="272" r:id="rId14"/>
    <p:sldId id="273" r:id="rId15"/>
    <p:sldId id="274" r:id="rId16"/>
    <p:sldId id="275" r:id="rId17"/>
    <p:sldId id="276" r:id="rId18"/>
    <p:sldId id="277" r:id="rId19"/>
    <p:sldId id="278" r:id="rId20"/>
    <p:sldId id="279" r:id="rId21"/>
    <p:sldId id="268" r:id="rId22"/>
    <p:sldId id="280" r:id="rId23"/>
    <p:sldId id="269" r:id="rId24"/>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A4B32-9B39-4763-B665-EB53B1004424}" v="31" dt="2025-09-24T07:41:04.14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77" d="100"/>
          <a:sy n="77" d="100"/>
        </p:scale>
        <p:origin x="67"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真吾 平野" userId="c130f90a0b5fd955" providerId="LiveId" clId="{94FEED3B-0D27-477D-AFDD-2E691AB8A857}"/>
    <pc:docChg chg="undo custSel addSld modSld">
      <pc:chgData name="真吾 平野" userId="c130f90a0b5fd955" providerId="LiveId" clId="{94FEED3B-0D27-477D-AFDD-2E691AB8A857}" dt="2025-09-24T07:42:51.233" v="691" actId="1076"/>
      <pc:docMkLst>
        <pc:docMk/>
      </pc:docMkLst>
      <pc:sldChg chg="modSp mod">
        <pc:chgData name="真吾 平野" userId="c130f90a0b5fd955" providerId="LiveId" clId="{94FEED3B-0D27-477D-AFDD-2E691AB8A857}" dt="2025-09-18T01:14:10.475" v="7" actId="20577"/>
        <pc:sldMkLst>
          <pc:docMk/>
          <pc:sldMk cId="3466720463" sldId="263"/>
        </pc:sldMkLst>
        <pc:graphicFrameChg chg="modGraphic">
          <ac:chgData name="真吾 平野" userId="c130f90a0b5fd955" providerId="LiveId" clId="{94FEED3B-0D27-477D-AFDD-2E691AB8A857}" dt="2025-09-18T01:14:10.475" v="7" actId="20577"/>
          <ac:graphicFrameMkLst>
            <pc:docMk/>
            <pc:sldMk cId="3466720463" sldId="263"/>
            <ac:graphicFrameMk id="4" creationId="{00000000-0000-0000-0000-000000000000}"/>
          </ac:graphicFrameMkLst>
        </pc:graphicFrameChg>
      </pc:sldChg>
      <pc:sldChg chg="modSp mod">
        <pc:chgData name="真吾 平野" userId="c130f90a0b5fd955" providerId="LiveId" clId="{94FEED3B-0D27-477D-AFDD-2E691AB8A857}" dt="2025-09-18T01:48:18.096" v="325" actId="20577"/>
        <pc:sldMkLst>
          <pc:docMk/>
          <pc:sldMk cId="865266448" sldId="267"/>
        </pc:sldMkLst>
        <pc:spChg chg="mod">
          <ac:chgData name="真吾 平野" userId="c130f90a0b5fd955" providerId="LiveId" clId="{94FEED3B-0D27-477D-AFDD-2E691AB8A857}" dt="2025-09-18T01:18:05.299" v="10" actId="1076"/>
          <ac:spMkLst>
            <pc:docMk/>
            <pc:sldMk cId="865266448" sldId="267"/>
            <ac:spMk id="2" creationId="{189C551F-D16F-DC53-121A-3AFB5A9BD9D6}"/>
          </ac:spMkLst>
        </pc:spChg>
        <pc:spChg chg="mod">
          <ac:chgData name="真吾 平野" userId="c130f90a0b5fd955" providerId="LiveId" clId="{94FEED3B-0D27-477D-AFDD-2E691AB8A857}" dt="2025-09-18T01:48:18.096" v="325" actId="20577"/>
          <ac:spMkLst>
            <pc:docMk/>
            <pc:sldMk cId="865266448" sldId="267"/>
            <ac:spMk id="3" creationId="{A4BC2C41-F7BD-F5BA-FD07-5B2BA8F827D3}"/>
          </ac:spMkLst>
        </pc:spChg>
      </pc:sldChg>
      <pc:sldChg chg="modNotesTx">
        <pc:chgData name="真吾 平野" userId="c130f90a0b5fd955" providerId="LiveId" clId="{94FEED3B-0D27-477D-AFDD-2E691AB8A857}" dt="2025-09-22T01:36:11.752" v="560" actId="20577"/>
        <pc:sldMkLst>
          <pc:docMk/>
          <pc:sldMk cId="2774443450" sldId="270"/>
        </pc:sldMkLst>
      </pc:sldChg>
      <pc:sldChg chg="addSp delSp modSp new mod">
        <pc:chgData name="真吾 平野" userId="c130f90a0b5fd955" providerId="LiveId" clId="{94FEED3B-0D27-477D-AFDD-2E691AB8A857}" dt="2025-09-24T07:40:37.079" v="675" actId="1076"/>
        <pc:sldMkLst>
          <pc:docMk/>
          <pc:sldMk cId="1180505694" sldId="271"/>
        </pc:sldMkLst>
        <pc:spChg chg="mod">
          <ac:chgData name="真吾 平野" userId="c130f90a0b5fd955" providerId="LiveId" clId="{94FEED3B-0D27-477D-AFDD-2E691AB8A857}" dt="2025-09-21T12:15:01.356" v="392" actId="255"/>
          <ac:spMkLst>
            <pc:docMk/>
            <pc:sldMk cId="1180505694" sldId="271"/>
            <ac:spMk id="2" creationId="{515C92B6-DF76-9F4D-74C6-7CAA33BA23E8}"/>
          </ac:spMkLst>
        </pc:spChg>
        <pc:spChg chg="del mod">
          <ac:chgData name="真吾 平野" userId="c130f90a0b5fd955" providerId="LiveId" clId="{94FEED3B-0D27-477D-AFDD-2E691AB8A857}" dt="2025-09-24T07:40:29.387" v="671" actId="931"/>
          <ac:spMkLst>
            <pc:docMk/>
            <pc:sldMk cId="1180505694" sldId="271"/>
            <ac:spMk id="3" creationId="{1F02853C-B3FD-AF65-2273-338A72022A97}"/>
          </ac:spMkLst>
        </pc:spChg>
        <pc:picChg chg="add mod">
          <ac:chgData name="真吾 平野" userId="c130f90a0b5fd955" providerId="LiveId" clId="{94FEED3B-0D27-477D-AFDD-2E691AB8A857}" dt="2025-09-24T07:40:37.079" v="675" actId="1076"/>
          <ac:picMkLst>
            <pc:docMk/>
            <pc:sldMk cId="1180505694" sldId="271"/>
            <ac:picMk id="5" creationId="{D8987A76-0E85-7C62-93B7-2F81630D64F1}"/>
          </ac:picMkLst>
        </pc:picChg>
      </pc:sldChg>
      <pc:sldChg chg="modSp new mod">
        <pc:chgData name="真吾 平野" userId="c130f90a0b5fd955" providerId="LiveId" clId="{94FEED3B-0D27-477D-AFDD-2E691AB8A857}" dt="2025-09-21T12:23:44.612" v="414" actId="20577"/>
        <pc:sldMkLst>
          <pc:docMk/>
          <pc:sldMk cId="2201129691" sldId="272"/>
        </pc:sldMkLst>
        <pc:spChg chg="mod">
          <ac:chgData name="真吾 平野" userId="c130f90a0b5fd955" providerId="LiveId" clId="{94FEED3B-0D27-477D-AFDD-2E691AB8A857}" dt="2025-09-21T12:23:44.612" v="414" actId="20577"/>
          <ac:spMkLst>
            <pc:docMk/>
            <pc:sldMk cId="2201129691" sldId="272"/>
            <ac:spMk id="2" creationId="{5C6A99E9-7A96-FBBE-EE46-58D625213393}"/>
          </ac:spMkLst>
        </pc:spChg>
        <pc:spChg chg="mod">
          <ac:chgData name="真吾 平野" userId="c130f90a0b5fd955" providerId="LiveId" clId="{94FEED3B-0D27-477D-AFDD-2E691AB8A857}" dt="2025-09-21T12:23:38.711" v="403" actId="13926"/>
          <ac:spMkLst>
            <pc:docMk/>
            <pc:sldMk cId="2201129691" sldId="272"/>
            <ac:spMk id="3" creationId="{41AAB1D5-D475-48CE-541A-309C34A687DF}"/>
          </ac:spMkLst>
        </pc:spChg>
      </pc:sldChg>
      <pc:sldChg chg="modSp new mod">
        <pc:chgData name="真吾 平野" userId="c130f90a0b5fd955" providerId="LiveId" clId="{94FEED3B-0D27-477D-AFDD-2E691AB8A857}" dt="2025-09-21T12:25:44.998" v="422"/>
        <pc:sldMkLst>
          <pc:docMk/>
          <pc:sldMk cId="2723327763" sldId="273"/>
        </pc:sldMkLst>
        <pc:spChg chg="mod">
          <ac:chgData name="真吾 平野" userId="c130f90a0b5fd955" providerId="LiveId" clId="{94FEED3B-0D27-477D-AFDD-2E691AB8A857}" dt="2025-09-21T12:25:44.998" v="422"/>
          <ac:spMkLst>
            <pc:docMk/>
            <pc:sldMk cId="2723327763" sldId="273"/>
            <ac:spMk id="2" creationId="{DA7AB8D8-5FEE-653C-3EB8-B6292E9789C8}"/>
          </ac:spMkLst>
        </pc:spChg>
        <pc:spChg chg="mod">
          <ac:chgData name="真吾 平野" userId="c130f90a0b5fd955" providerId="LiveId" clId="{94FEED3B-0D27-477D-AFDD-2E691AB8A857}" dt="2025-09-21T12:25:30.635" v="421" actId="13926"/>
          <ac:spMkLst>
            <pc:docMk/>
            <pc:sldMk cId="2723327763" sldId="273"/>
            <ac:spMk id="3" creationId="{86B55ADE-6AFA-4E3F-0A23-963912FE3A19}"/>
          </ac:spMkLst>
        </pc:spChg>
      </pc:sldChg>
      <pc:sldChg chg="modSp new mod">
        <pc:chgData name="真吾 平野" userId="c130f90a0b5fd955" providerId="LiveId" clId="{94FEED3B-0D27-477D-AFDD-2E691AB8A857}" dt="2025-09-21T12:41:05.018" v="534" actId="255"/>
        <pc:sldMkLst>
          <pc:docMk/>
          <pc:sldMk cId="1582806637" sldId="274"/>
        </pc:sldMkLst>
        <pc:spChg chg="mod">
          <ac:chgData name="真吾 平野" userId="c130f90a0b5fd955" providerId="LiveId" clId="{94FEED3B-0D27-477D-AFDD-2E691AB8A857}" dt="2025-09-21T12:27:49.565" v="427"/>
          <ac:spMkLst>
            <pc:docMk/>
            <pc:sldMk cId="1582806637" sldId="274"/>
            <ac:spMk id="2" creationId="{6DC889BF-C039-7BDF-0559-B35FBC5BD83E}"/>
          </ac:spMkLst>
        </pc:spChg>
        <pc:spChg chg="mod">
          <ac:chgData name="真吾 平野" userId="c130f90a0b5fd955" providerId="LiveId" clId="{94FEED3B-0D27-477D-AFDD-2E691AB8A857}" dt="2025-09-21T12:41:05.018" v="534" actId="255"/>
          <ac:spMkLst>
            <pc:docMk/>
            <pc:sldMk cId="1582806637" sldId="274"/>
            <ac:spMk id="3" creationId="{999313C4-2F27-D46B-BFF0-DEB01EA8ABE5}"/>
          </ac:spMkLst>
        </pc:spChg>
      </pc:sldChg>
      <pc:sldChg chg="modSp new mod">
        <pc:chgData name="真吾 平野" userId="c130f90a0b5fd955" providerId="LiveId" clId="{94FEED3B-0D27-477D-AFDD-2E691AB8A857}" dt="2025-09-21T12:41:23.126" v="536" actId="14100"/>
        <pc:sldMkLst>
          <pc:docMk/>
          <pc:sldMk cId="1281858042" sldId="275"/>
        </pc:sldMkLst>
        <pc:spChg chg="mod">
          <ac:chgData name="真吾 平野" userId="c130f90a0b5fd955" providerId="LiveId" clId="{94FEED3B-0D27-477D-AFDD-2E691AB8A857}" dt="2025-09-21T12:29:58.171" v="464" actId="255"/>
          <ac:spMkLst>
            <pc:docMk/>
            <pc:sldMk cId="1281858042" sldId="275"/>
            <ac:spMk id="2" creationId="{C538561D-6DCD-E17A-1345-300DFA23AEAC}"/>
          </ac:spMkLst>
        </pc:spChg>
        <pc:spChg chg="mod">
          <ac:chgData name="真吾 平野" userId="c130f90a0b5fd955" providerId="LiveId" clId="{94FEED3B-0D27-477D-AFDD-2E691AB8A857}" dt="2025-09-21T12:41:23.126" v="536" actId="14100"/>
          <ac:spMkLst>
            <pc:docMk/>
            <pc:sldMk cId="1281858042" sldId="275"/>
            <ac:spMk id="3" creationId="{FF5F0314-2565-8315-5C93-F0D317BF9FCC}"/>
          </ac:spMkLst>
        </pc:spChg>
      </pc:sldChg>
      <pc:sldChg chg="modSp new mod">
        <pc:chgData name="真吾 平野" userId="c130f90a0b5fd955" providerId="LiveId" clId="{94FEED3B-0D27-477D-AFDD-2E691AB8A857}" dt="2025-09-21T12:41:33.805" v="537" actId="255"/>
        <pc:sldMkLst>
          <pc:docMk/>
          <pc:sldMk cId="2173140536" sldId="276"/>
        </pc:sldMkLst>
        <pc:spChg chg="mod">
          <ac:chgData name="真吾 平野" userId="c130f90a0b5fd955" providerId="LiveId" clId="{94FEED3B-0D27-477D-AFDD-2E691AB8A857}" dt="2025-09-21T12:32:12.763" v="472" actId="255"/>
          <ac:spMkLst>
            <pc:docMk/>
            <pc:sldMk cId="2173140536" sldId="276"/>
            <ac:spMk id="2" creationId="{80DEC193-1406-C4CC-275D-A0C98A7C9988}"/>
          </ac:spMkLst>
        </pc:spChg>
        <pc:spChg chg="mod">
          <ac:chgData name="真吾 平野" userId="c130f90a0b5fd955" providerId="LiveId" clId="{94FEED3B-0D27-477D-AFDD-2E691AB8A857}" dt="2025-09-21T12:41:33.805" v="537" actId="255"/>
          <ac:spMkLst>
            <pc:docMk/>
            <pc:sldMk cId="2173140536" sldId="276"/>
            <ac:spMk id="3" creationId="{573D5F05-7B50-FA5E-50A4-DE62956C09B0}"/>
          </ac:spMkLst>
        </pc:spChg>
      </pc:sldChg>
      <pc:sldChg chg="addSp delSp modSp new mod modClrScheme chgLayout">
        <pc:chgData name="真吾 平野" userId="c130f90a0b5fd955" providerId="LiveId" clId="{94FEED3B-0D27-477D-AFDD-2E691AB8A857}" dt="2025-09-24T07:42:51.233" v="691" actId="1076"/>
        <pc:sldMkLst>
          <pc:docMk/>
          <pc:sldMk cId="3691606789" sldId="277"/>
        </pc:sldMkLst>
        <pc:spChg chg="mod ord">
          <ac:chgData name="真吾 平野" userId="c130f90a0b5fd955" providerId="LiveId" clId="{94FEED3B-0D27-477D-AFDD-2E691AB8A857}" dt="2025-09-21T12:33:44.175" v="481" actId="1076"/>
          <ac:spMkLst>
            <pc:docMk/>
            <pc:sldMk cId="3691606789" sldId="277"/>
            <ac:spMk id="2" creationId="{10C1CDD6-97DC-7E6A-89F9-971D4F957E66}"/>
          </ac:spMkLst>
        </pc:spChg>
        <pc:spChg chg="add mod ord">
          <ac:chgData name="真吾 平野" userId="c130f90a0b5fd955" providerId="LiveId" clId="{94FEED3B-0D27-477D-AFDD-2E691AB8A857}" dt="2025-09-21T12:41:44.339" v="538" actId="255"/>
          <ac:spMkLst>
            <pc:docMk/>
            <pc:sldMk cId="3691606789" sldId="277"/>
            <ac:spMk id="4" creationId="{4ED5936D-1961-A054-678E-720ED9CE24C4}"/>
          </ac:spMkLst>
        </pc:spChg>
        <pc:spChg chg="add del mod ord">
          <ac:chgData name="真吾 平野" userId="c130f90a0b5fd955" providerId="LiveId" clId="{94FEED3B-0D27-477D-AFDD-2E691AB8A857}" dt="2025-09-24T07:41:04.144" v="676" actId="931"/>
          <ac:spMkLst>
            <pc:docMk/>
            <pc:sldMk cId="3691606789" sldId="277"/>
            <ac:spMk id="5" creationId="{46B1F357-CAD6-3BA9-9062-394606A9F8E1}"/>
          </ac:spMkLst>
        </pc:spChg>
        <pc:picChg chg="add mod">
          <ac:chgData name="真吾 平野" userId="c130f90a0b5fd955" providerId="LiveId" clId="{94FEED3B-0D27-477D-AFDD-2E691AB8A857}" dt="2025-09-24T07:42:51.233" v="691" actId="1076"/>
          <ac:picMkLst>
            <pc:docMk/>
            <pc:sldMk cId="3691606789" sldId="277"/>
            <ac:picMk id="6" creationId="{80616D1A-9AD0-D03A-138F-4106498AD76E}"/>
          </ac:picMkLst>
        </pc:picChg>
      </pc:sldChg>
      <pc:sldChg chg="modSp new mod">
        <pc:chgData name="真吾 平野" userId="c130f90a0b5fd955" providerId="LiveId" clId="{94FEED3B-0D27-477D-AFDD-2E691AB8A857}" dt="2025-09-21T12:41:54.862" v="539" actId="255"/>
        <pc:sldMkLst>
          <pc:docMk/>
          <pc:sldMk cId="2659907098" sldId="278"/>
        </pc:sldMkLst>
        <pc:spChg chg="mod">
          <ac:chgData name="真吾 平野" userId="c130f90a0b5fd955" providerId="LiveId" clId="{94FEED3B-0D27-477D-AFDD-2E691AB8A857}" dt="2025-09-21T12:36:07.391" v="501"/>
          <ac:spMkLst>
            <pc:docMk/>
            <pc:sldMk cId="2659907098" sldId="278"/>
            <ac:spMk id="2" creationId="{07BA1519-0307-ED2B-7372-4955BD8BD5C3}"/>
          </ac:spMkLst>
        </pc:spChg>
        <pc:spChg chg="mod">
          <ac:chgData name="真吾 平野" userId="c130f90a0b5fd955" providerId="LiveId" clId="{94FEED3B-0D27-477D-AFDD-2E691AB8A857}" dt="2025-09-21T12:41:54.862" v="539" actId="255"/>
          <ac:spMkLst>
            <pc:docMk/>
            <pc:sldMk cId="2659907098" sldId="278"/>
            <ac:spMk id="3" creationId="{4C72CC53-FCB9-0343-21AE-4625099D31BA}"/>
          </ac:spMkLst>
        </pc:spChg>
      </pc:sldChg>
      <pc:sldChg chg="modSp new mod">
        <pc:chgData name="真吾 平野" userId="c130f90a0b5fd955" providerId="LiveId" clId="{94FEED3B-0D27-477D-AFDD-2E691AB8A857}" dt="2025-09-21T12:42:21.360" v="542" actId="14100"/>
        <pc:sldMkLst>
          <pc:docMk/>
          <pc:sldMk cId="2876304715" sldId="279"/>
        </pc:sldMkLst>
        <pc:spChg chg="mod">
          <ac:chgData name="真吾 平野" userId="c130f90a0b5fd955" providerId="LiveId" clId="{94FEED3B-0D27-477D-AFDD-2E691AB8A857}" dt="2025-09-21T12:37:57.706" v="507"/>
          <ac:spMkLst>
            <pc:docMk/>
            <pc:sldMk cId="2876304715" sldId="279"/>
            <ac:spMk id="2" creationId="{3FCB6A7C-3BF5-BC5A-BA16-8BE2465577F4}"/>
          </ac:spMkLst>
        </pc:spChg>
        <pc:spChg chg="mod">
          <ac:chgData name="真吾 平野" userId="c130f90a0b5fd955" providerId="LiveId" clId="{94FEED3B-0D27-477D-AFDD-2E691AB8A857}" dt="2025-09-21T12:42:21.360" v="542" actId="14100"/>
          <ac:spMkLst>
            <pc:docMk/>
            <pc:sldMk cId="2876304715" sldId="279"/>
            <ac:spMk id="3" creationId="{2141A452-CAFA-5F40-A806-BA2FFD9F11D8}"/>
          </ac:spMkLst>
        </pc:spChg>
      </pc:sldChg>
      <pc:sldChg chg="new">
        <pc:chgData name="真吾 平野" userId="c130f90a0b5fd955" providerId="LiveId" clId="{94FEED3B-0D27-477D-AFDD-2E691AB8A857}" dt="2025-09-22T01:51:32.446" v="561" actId="680"/>
        <pc:sldMkLst>
          <pc:docMk/>
          <pc:sldMk cId="3736343973" sldId="280"/>
        </pc:sldMkLst>
      </pc:sldChg>
      <pc:sldChg chg="addSp delSp modSp new mod modNotesTx">
        <pc:chgData name="真吾 平野" userId="c130f90a0b5fd955" providerId="LiveId" clId="{94FEED3B-0D27-477D-AFDD-2E691AB8A857}" dt="2025-09-22T07:59:06.742" v="670" actId="20577"/>
        <pc:sldMkLst>
          <pc:docMk/>
          <pc:sldMk cId="2763292277" sldId="281"/>
        </pc:sldMkLst>
        <pc:spChg chg="mod">
          <ac:chgData name="真吾 平野" userId="c130f90a0b5fd955" providerId="LiveId" clId="{94FEED3B-0D27-477D-AFDD-2E691AB8A857}" dt="2025-09-22T07:57:56.035" v="618" actId="20577"/>
          <ac:spMkLst>
            <pc:docMk/>
            <pc:sldMk cId="2763292277" sldId="281"/>
            <ac:spMk id="2" creationId="{4695380E-41B2-3AA5-BF03-D937ECB0B178}"/>
          </ac:spMkLst>
        </pc:spChg>
        <pc:graphicFrameChg chg="add mod modGraphic">
          <ac:chgData name="真吾 平野" userId="c130f90a0b5fd955" providerId="LiveId" clId="{94FEED3B-0D27-477D-AFDD-2E691AB8A857}" dt="2025-09-22T07:58:18.971" v="620" actId="13926"/>
          <ac:graphicFrameMkLst>
            <pc:docMk/>
            <pc:sldMk cId="2763292277" sldId="281"/>
            <ac:graphicFrameMk id="10" creationId="{C790025B-B9EA-2B9C-F7C5-F4DCD9E1C09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F72A1E34-0467-4E8A-BD44-7C5675C2A045}"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BE798F-B9A5-449A-9B61-17922FEB7EFE}" type="slidenum">
              <a:rPr kumimoji="1" lang="ja-JP" altLang="en-US" smtClean="0"/>
              <a:t>‹#›</a:t>
            </a:fld>
            <a:endParaRPr kumimoji="1" lang="ja-JP" altLang="en-US"/>
          </a:p>
        </p:txBody>
      </p:sp>
    </p:spTree>
    <p:extLst>
      <p:ext uri="{BB962C8B-B14F-4D97-AF65-F5344CB8AC3E}">
        <p14:creationId xmlns:p14="http://schemas.microsoft.com/office/powerpoint/2010/main" val="38771016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①利用者②</a:t>
            </a:r>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3</a:t>
            </a:fld>
            <a:endParaRPr kumimoji="1" lang="ja-JP" altLang="en-US"/>
          </a:p>
        </p:txBody>
      </p:sp>
    </p:spTree>
    <p:extLst>
      <p:ext uri="{BB962C8B-B14F-4D97-AF65-F5344CB8AC3E}">
        <p14:creationId xmlns:p14="http://schemas.microsoft.com/office/powerpoint/2010/main" val="386792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口腔ケアの効果は、継続的な記録と評価によって確認します。</a:t>
            </a:r>
          </a:p>
          <a:p>
            <a:r>
              <a:rPr kumimoji="1" lang="ja-JP" altLang="en-US" sz="1200" b="0" i="0" kern="1200" dirty="0">
                <a:solidFill>
                  <a:schemeClr val="tx1"/>
                </a:solidFill>
                <a:effectLst/>
                <a:latin typeface="+mn-lt"/>
                <a:ea typeface="+mn-ea"/>
                <a:cs typeface="+mn-cs"/>
              </a:rPr>
              <a:t>ケア前後の口腔内の変化（清潔さ、舌苔の減少など）、食事量の変化、飲み込みやすさ、表情の変化などを記録し、スタッフ間で情報を共有します。</a:t>
            </a:r>
          </a:p>
          <a:p>
            <a:r>
              <a:rPr kumimoji="1" lang="ja-JP" altLang="en-US" sz="1200" b="0" i="0" kern="1200" dirty="0">
                <a:solidFill>
                  <a:schemeClr val="tx1"/>
                </a:solidFill>
                <a:effectLst/>
                <a:latin typeface="+mn-lt"/>
                <a:ea typeface="+mn-ea"/>
                <a:cs typeface="+mn-cs"/>
              </a:rPr>
              <a:t>定期的なミーティングで評価結果を共有し、ケア方法の課題を検討します。</a:t>
            </a:r>
          </a:p>
          <a:p>
            <a:r>
              <a:rPr kumimoji="1" lang="ja-JP" altLang="en-US" sz="1200" b="0" i="0" kern="1200" dirty="0">
                <a:solidFill>
                  <a:schemeClr val="tx1"/>
                </a:solidFill>
                <a:effectLst/>
                <a:latin typeface="+mn-lt"/>
                <a:ea typeface="+mn-ea"/>
                <a:cs typeface="+mn-cs"/>
              </a:rPr>
              <a:t>明らかな口腔トラブル（痛み、出血など）が見られた場合は、早急に歯科医療機関へ相談し、専門的な治療やケアに繋げます。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19</a:t>
            </a:fld>
            <a:endParaRPr kumimoji="1" lang="ja-JP" altLang="en-US"/>
          </a:p>
        </p:txBody>
      </p:sp>
    </p:spTree>
    <p:extLst>
      <p:ext uri="{BB962C8B-B14F-4D97-AF65-F5344CB8AC3E}">
        <p14:creationId xmlns:p14="http://schemas.microsoft.com/office/powerpoint/2010/main" val="117485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本日の内容をまとめます。口腔ケアは、利用者様の健康と尊厳を守るための重要なケアです。</a:t>
            </a:r>
          </a:p>
          <a:p>
            <a:r>
              <a:rPr kumimoji="1" lang="ja-JP" altLang="en-US" sz="1200" b="0" i="0" kern="1200" dirty="0">
                <a:solidFill>
                  <a:schemeClr val="tx1"/>
                </a:solidFill>
                <a:effectLst/>
                <a:latin typeface="+mn-lt"/>
                <a:ea typeface="+mn-ea"/>
                <a:cs typeface="+mn-cs"/>
              </a:rPr>
              <a:t>単なる清掃に留まらず、口腔機能を維持・向上させる「機能的ケア」を組み合わせることが、</a:t>
            </a:r>
            <a:r>
              <a:rPr kumimoji="1" lang="en-US" altLang="ja-JP" sz="1200" b="0" i="0" kern="1200" dirty="0">
                <a:solidFill>
                  <a:schemeClr val="tx1"/>
                </a:solidFill>
                <a:effectLst/>
                <a:latin typeface="+mn-lt"/>
                <a:ea typeface="+mn-ea"/>
                <a:cs typeface="+mn-cs"/>
              </a:rPr>
              <a:t>QOL</a:t>
            </a:r>
            <a:r>
              <a:rPr kumimoji="1" lang="ja-JP" altLang="en-US" sz="1200" b="0" i="0" kern="1200" dirty="0">
                <a:solidFill>
                  <a:schemeClr val="tx1"/>
                </a:solidFill>
                <a:effectLst/>
                <a:latin typeface="+mn-lt"/>
                <a:ea typeface="+mn-ea"/>
                <a:cs typeface="+mn-cs"/>
              </a:rPr>
              <a:t>向上に繋がります。</a:t>
            </a:r>
          </a:p>
          <a:p>
            <a:r>
              <a:rPr kumimoji="1" lang="ja-JP" altLang="en-US" sz="1200" b="0" i="0" kern="1200" dirty="0">
                <a:solidFill>
                  <a:schemeClr val="tx1"/>
                </a:solidFill>
                <a:effectLst/>
                <a:latin typeface="+mn-lt"/>
                <a:ea typeface="+mn-ea"/>
                <a:cs typeface="+mn-cs"/>
              </a:rPr>
              <a:t>スタッフの知識とスキルを向上させ、事業所全体で口腔ケアへの意識を高めましょう。</a:t>
            </a:r>
          </a:p>
          <a:p>
            <a:r>
              <a:rPr kumimoji="1" lang="ja-JP" altLang="en-US" sz="1200" b="0" i="0" kern="1200" dirty="0">
                <a:solidFill>
                  <a:schemeClr val="tx1"/>
                </a:solidFill>
                <a:effectLst/>
                <a:latin typeface="+mn-lt"/>
                <a:ea typeface="+mn-ea"/>
                <a:cs typeface="+mn-cs"/>
              </a:rPr>
              <a:t>利用者様の健康状態の改善は、介護の質を向上させ、スタッフのやりがいにも繋がります。</a:t>
            </a:r>
          </a:p>
          <a:p>
            <a:r>
              <a:rPr kumimoji="1" lang="ja-JP" altLang="en-US" sz="1200" b="0" i="0" kern="1200" dirty="0">
                <a:solidFill>
                  <a:schemeClr val="tx1"/>
                </a:solidFill>
                <a:effectLst/>
                <a:latin typeface="+mn-lt"/>
                <a:ea typeface="+mn-ea"/>
                <a:cs typeface="+mn-cs"/>
              </a:rPr>
              <a:t>口腔ケアを通じて、袖ケ浦市にお住まいの高齢者の方々が、いつまでも「おいしい」と感じ、笑顔で過ごせるようサポートしていきましょう。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20</a:t>
            </a:fld>
            <a:endParaRPr kumimoji="1" lang="ja-JP" altLang="en-US"/>
          </a:p>
        </p:txBody>
      </p:sp>
    </p:spTree>
    <p:extLst>
      <p:ext uri="{BB962C8B-B14F-4D97-AF65-F5344CB8AC3E}">
        <p14:creationId xmlns:p14="http://schemas.microsoft.com/office/powerpoint/2010/main" val="425427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１日のスケジュールに関して</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11</a:t>
            </a:fld>
            <a:endParaRPr kumimoji="1" lang="ja-JP" altLang="en-US"/>
          </a:p>
        </p:txBody>
      </p:sp>
    </p:spTree>
    <p:extLst>
      <p:ext uri="{BB962C8B-B14F-4D97-AF65-F5344CB8AC3E}">
        <p14:creationId xmlns:p14="http://schemas.microsoft.com/office/powerpoint/2010/main" val="1241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本日は、高齢者の口腔ケアがなぜ重要なのか、そして通所介護事業所でどのように実践していくべきかについてお話しします。</a:t>
            </a:r>
          </a:p>
          <a:p>
            <a:r>
              <a:rPr kumimoji="1" lang="ja-JP" altLang="en-US" sz="1200" b="0" i="0" kern="1200" dirty="0">
                <a:solidFill>
                  <a:schemeClr val="tx1"/>
                </a:solidFill>
                <a:effectLst/>
                <a:latin typeface="+mn-lt"/>
                <a:ea typeface="+mn-ea"/>
                <a:cs typeface="+mn-cs"/>
              </a:rPr>
              <a:t>口腔ケアは単に口の中をきれいにするだけでなく、利用者様の「おいしく食べる喜び」を守り、誤嚥性肺炎の予防や全身の健康維持、ひいては生活の質（</a:t>
            </a:r>
            <a:r>
              <a:rPr kumimoji="1" lang="en-US" altLang="ja-JP" sz="1200" b="0" i="0" kern="1200" dirty="0">
                <a:solidFill>
                  <a:schemeClr val="tx1"/>
                </a:solidFill>
                <a:effectLst/>
                <a:latin typeface="+mn-lt"/>
                <a:ea typeface="+mn-ea"/>
                <a:cs typeface="+mn-cs"/>
              </a:rPr>
              <a:t>QOL</a:t>
            </a:r>
            <a:r>
              <a:rPr kumimoji="1" lang="ja-JP" altLang="en-US" sz="1200" b="0" i="0" kern="1200" dirty="0">
                <a:solidFill>
                  <a:schemeClr val="tx1"/>
                </a:solidFill>
                <a:effectLst/>
                <a:latin typeface="+mn-lt"/>
                <a:ea typeface="+mn-ea"/>
                <a:cs typeface="+mn-cs"/>
              </a:rPr>
              <a:t>）向上に直結する重要な取り組みです。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12</a:t>
            </a:fld>
            <a:endParaRPr kumimoji="1" lang="ja-JP" altLang="en-US"/>
          </a:p>
        </p:txBody>
      </p:sp>
    </p:spTree>
    <p:extLst>
      <p:ext uri="{BB962C8B-B14F-4D97-AF65-F5344CB8AC3E}">
        <p14:creationId xmlns:p14="http://schemas.microsoft.com/office/powerpoint/2010/main" val="88278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高齢になると、唾液の分泌量減少による口腔乾燥が進み、口腔内細菌が増えやすくなります。</a:t>
            </a:r>
          </a:p>
          <a:p>
            <a:r>
              <a:rPr kumimoji="1" lang="ja-JP" altLang="en-US" sz="1200" b="0" i="0" kern="1200" dirty="0">
                <a:solidFill>
                  <a:schemeClr val="tx1"/>
                </a:solidFill>
                <a:effectLst/>
                <a:latin typeface="+mn-lt"/>
                <a:ea typeface="+mn-ea"/>
                <a:cs typeface="+mn-cs"/>
              </a:rPr>
              <a:t>歯周病やむし歯の進行、入れ歯の不具合なども生じやすく、これらが原因で口腔内が不衛生になりがちです。</a:t>
            </a:r>
          </a:p>
          <a:p>
            <a:r>
              <a:rPr kumimoji="1" lang="ja-JP" altLang="en-US" sz="1200" b="0" i="0" kern="1200" dirty="0">
                <a:solidFill>
                  <a:schemeClr val="tx1"/>
                </a:solidFill>
                <a:effectLst/>
                <a:latin typeface="+mn-lt"/>
                <a:ea typeface="+mn-ea"/>
                <a:cs typeface="+mn-cs"/>
              </a:rPr>
              <a:t>口腔内の汚れを放置すると、細菌が誤って肺に入り込むことで誤嚥性肺炎を引き起こすほか、食欲不振や低栄養、会話の減少によるコミュニケーション不足にも繋がります。</a:t>
            </a:r>
          </a:p>
          <a:p>
            <a:r>
              <a:rPr kumimoji="1" lang="ja-JP" altLang="en-US" sz="1200" b="0" i="0" kern="1200" dirty="0">
                <a:solidFill>
                  <a:schemeClr val="tx1"/>
                </a:solidFill>
                <a:effectLst/>
                <a:latin typeface="+mn-lt"/>
                <a:ea typeface="+mn-ea"/>
                <a:cs typeface="+mn-cs"/>
              </a:rPr>
              <a:t>こうした悪循環を防ぐために、通所介護事業所での積極的な口腔ケアが不可欠なのです。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13</a:t>
            </a:fld>
            <a:endParaRPr kumimoji="1" lang="ja-JP" altLang="en-US"/>
          </a:p>
        </p:txBody>
      </p:sp>
    </p:spTree>
    <p:extLst>
      <p:ext uri="{BB962C8B-B14F-4D97-AF65-F5344CB8AC3E}">
        <p14:creationId xmlns:p14="http://schemas.microsoft.com/office/powerpoint/2010/main" val="256492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dirty="0">
                <a:solidFill>
                  <a:schemeClr val="tx1"/>
                </a:solidFill>
                <a:effectLst/>
                <a:latin typeface="+mn-lt"/>
                <a:ea typeface="+mn-ea"/>
                <a:cs typeface="+mn-cs"/>
              </a:rPr>
              <a:t>口腔ケアの</a:t>
            </a:r>
            <a:r>
              <a:rPr kumimoji="1" lang="en-US" altLang="ja-JP" sz="1200" b="1" i="0" kern="1200" dirty="0">
                <a:solidFill>
                  <a:schemeClr val="tx1"/>
                </a:solidFill>
                <a:effectLst/>
                <a:latin typeface="+mn-lt"/>
                <a:ea typeface="+mn-ea"/>
                <a:cs typeface="+mn-cs"/>
              </a:rPr>
              <a:t>3</a:t>
            </a:r>
            <a:r>
              <a:rPr kumimoji="1" lang="ja-JP" altLang="en-US" sz="1200" b="1" i="0" kern="1200" dirty="0">
                <a:solidFill>
                  <a:schemeClr val="tx1"/>
                </a:solidFill>
                <a:effectLst/>
                <a:latin typeface="+mn-lt"/>
                <a:ea typeface="+mn-ea"/>
                <a:cs typeface="+mn-cs"/>
              </a:rPr>
              <a:t>つの柱</a:t>
            </a:r>
          </a:p>
          <a:p>
            <a:r>
              <a:rPr kumimoji="1" lang="ja-JP" altLang="en-US" sz="1200" b="1" i="0" kern="1200" dirty="0">
                <a:solidFill>
                  <a:schemeClr val="tx1"/>
                </a:solidFill>
                <a:effectLst/>
                <a:latin typeface="+mn-lt"/>
                <a:ea typeface="+mn-ea"/>
                <a:cs typeface="+mn-cs"/>
              </a:rPr>
              <a:t>詳細説明：</a:t>
            </a:r>
            <a:endParaRPr kumimoji="1" lang="ja-JP" altLang="en-US" sz="1200" b="0" i="0" kern="1200" dirty="0">
              <a:solidFill>
                <a:schemeClr val="tx1"/>
              </a:solidFill>
              <a:effectLst/>
              <a:latin typeface="+mn-lt"/>
              <a:ea typeface="+mn-ea"/>
              <a:cs typeface="+mn-cs"/>
            </a:endParaRPr>
          </a:p>
          <a:p>
            <a:pPr lvl="1"/>
            <a:r>
              <a:rPr kumimoji="1" lang="ja-JP" altLang="en-US" sz="1200" b="0" i="0" kern="1200" dirty="0">
                <a:solidFill>
                  <a:schemeClr val="tx1"/>
                </a:solidFill>
                <a:effectLst/>
                <a:latin typeface="+mn-lt"/>
                <a:ea typeface="+mn-ea"/>
                <a:cs typeface="+mn-cs"/>
              </a:rPr>
              <a:t>効果的な口腔ケアには、</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つの重要な柱があります。</a:t>
            </a:r>
          </a:p>
          <a:p>
            <a:pPr lvl="1"/>
            <a:r>
              <a:rPr kumimoji="1" lang="ja-JP" altLang="en-US" sz="1200" b="1" i="0" kern="1200" dirty="0">
                <a:solidFill>
                  <a:schemeClr val="tx1"/>
                </a:solidFill>
                <a:effectLst/>
                <a:latin typeface="+mn-lt"/>
                <a:ea typeface="+mn-ea"/>
                <a:cs typeface="+mn-cs"/>
              </a:rPr>
              <a:t>器質的ケア</a:t>
            </a:r>
            <a:r>
              <a:rPr kumimoji="1" lang="ja-JP" altLang="en-US" sz="1200" b="0" i="0" kern="1200" dirty="0">
                <a:solidFill>
                  <a:schemeClr val="tx1"/>
                </a:solidFill>
                <a:effectLst/>
                <a:latin typeface="+mn-lt"/>
                <a:ea typeface="+mn-ea"/>
                <a:cs typeface="+mn-cs"/>
              </a:rPr>
              <a:t>：いわゆる「清掃」にあたる部分です。歯ブラシや歯間ブラシ、舌ブラシ、スポンジブラシなどを活用し、口腔内を清潔に保ちます。特に、入れ歯の清掃は専用ブラシと洗浄剤を用いて丁寧に行うことが重要です。</a:t>
            </a:r>
          </a:p>
          <a:p>
            <a:pPr lvl="1"/>
            <a:r>
              <a:rPr kumimoji="1" lang="ja-JP" altLang="en-US" sz="1200" b="1" i="0" kern="1200" dirty="0">
                <a:solidFill>
                  <a:schemeClr val="tx1"/>
                </a:solidFill>
                <a:effectLst/>
                <a:latin typeface="+mn-lt"/>
                <a:ea typeface="+mn-ea"/>
                <a:cs typeface="+mn-cs"/>
              </a:rPr>
              <a:t>機能的ケア</a:t>
            </a:r>
            <a:r>
              <a:rPr kumimoji="1" lang="ja-JP" altLang="en-US" sz="1200" b="0" i="0" kern="1200" dirty="0">
                <a:solidFill>
                  <a:schemeClr val="tx1"/>
                </a:solidFill>
                <a:effectLst/>
                <a:latin typeface="+mn-lt"/>
                <a:ea typeface="+mn-ea"/>
                <a:cs typeface="+mn-cs"/>
              </a:rPr>
              <a:t>：口腔機能の維持・向上を目指すケアです。食事前に「パタカラ体操」や「あいうべ体操」などの口腔体操を行い、唾液腺マッサージで唾液分泌を促します。これにより、食べる力、話す力を維持し、誤嚥のリスクを軽減します。</a:t>
            </a:r>
          </a:p>
          <a:p>
            <a:pPr lvl="1"/>
            <a:r>
              <a:rPr kumimoji="1" lang="ja-JP" altLang="en-US" sz="1200" b="1" i="0" kern="1200" dirty="0">
                <a:solidFill>
                  <a:schemeClr val="tx1"/>
                </a:solidFill>
                <a:effectLst/>
                <a:latin typeface="+mn-lt"/>
                <a:ea typeface="+mn-ea"/>
                <a:cs typeface="+mn-cs"/>
              </a:rPr>
              <a:t>専門的ケア</a:t>
            </a:r>
            <a:r>
              <a:rPr kumimoji="1" lang="ja-JP" altLang="en-US" sz="1200" b="0" i="0" kern="1200" dirty="0">
                <a:solidFill>
                  <a:schemeClr val="tx1"/>
                </a:solidFill>
                <a:effectLst/>
                <a:latin typeface="+mn-lt"/>
                <a:ea typeface="+mn-ea"/>
                <a:cs typeface="+mn-cs"/>
              </a:rPr>
              <a:t>：事業所内のケアだけでは限界があります。利用者様やご家族の同意を得て、歯科医師や歯科衛生士と連携し、定期的な歯科検診や専門的クリーニングを受ける体制を構築します。袖ケ浦市では、訪問歯科診療を行っている歯科医院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14</a:t>
            </a:fld>
            <a:endParaRPr kumimoji="1" lang="ja-JP" altLang="en-US"/>
          </a:p>
        </p:txBody>
      </p:sp>
    </p:spTree>
    <p:extLst>
      <p:ext uri="{BB962C8B-B14F-4D97-AF65-F5344CB8AC3E}">
        <p14:creationId xmlns:p14="http://schemas.microsoft.com/office/powerpoint/2010/main" val="216140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dirty="0">
                <a:solidFill>
                  <a:schemeClr val="tx1"/>
                </a:solidFill>
                <a:effectLst/>
                <a:latin typeface="+mn-lt"/>
                <a:ea typeface="+mn-ea"/>
                <a:cs typeface="+mn-cs"/>
              </a:rPr>
              <a:t>なぜ通所介護で口腔ケアが必要か</a:t>
            </a:r>
          </a:p>
          <a:p>
            <a:r>
              <a:rPr kumimoji="1" lang="ja-JP" altLang="en-US" sz="1200" b="1" i="0" kern="1200" dirty="0">
                <a:solidFill>
                  <a:schemeClr val="tx1"/>
                </a:solidFill>
                <a:effectLst/>
                <a:latin typeface="+mn-lt"/>
                <a:ea typeface="+mn-ea"/>
                <a:cs typeface="+mn-cs"/>
              </a:rPr>
              <a:t>詳細説明：</a:t>
            </a:r>
            <a:endParaRPr kumimoji="1" lang="ja-JP" altLang="en-US" sz="1200" b="0" i="0" kern="1200" dirty="0">
              <a:solidFill>
                <a:schemeClr val="tx1"/>
              </a:solidFill>
              <a:effectLst/>
              <a:latin typeface="+mn-lt"/>
              <a:ea typeface="+mn-ea"/>
              <a:cs typeface="+mn-cs"/>
            </a:endParaRPr>
          </a:p>
          <a:p>
            <a:pPr lvl="1"/>
            <a:r>
              <a:rPr kumimoji="1" lang="ja-JP" altLang="en-US" sz="1200" b="0" i="0" kern="1200" dirty="0">
                <a:solidFill>
                  <a:schemeClr val="tx1"/>
                </a:solidFill>
                <a:effectLst/>
                <a:latin typeface="+mn-lt"/>
                <a:ea typeface="+mn-ea"/>
                <a:cs typeface="+mn-cs"/>
              </a:rPr>
              <a:t>通所介護は、利用者様の在宅生活を支える上で重要な役割を担っています。</a:t>
            </a:r>
          </a:p>
          <a:p>
            <a:pPr lvl="1"/>
            <a:r>
              <a:rPr kumimoji="1" lang="ja-JP" altLang="en-US" sz="1200" b="0" i="0" kern="1200" dirty="0">
                <a:solidFill>
                  <a:schemeClr val="tx1"/>
                </a:solidFill>
                <a:effectLst/>
                <a:latin typeface="+mn-lt"/>
                <a:ea typeface="+mn-ea"/>
                <a:cs typeface="+mn-cs"/>
              </a:rPr>
              <a:t>まず、定期的に利用者様の口腔状態を観察し、変化があればすぐに把握できます。</a:t>
            </a:r>
          </a:p>
          <a:p>
            <a:pPr lvl="1"/>
            <a:r>
              <a:rPr kumimoji="1" lang="ja-JP" altLang="en-US" sz="1200" b="0" i="0" kern="1200" dirty="0">
                <a:solidFill>
                  <a:schemeClr val="tx1"/>
                </a:solidFill>
                <a:effectLst/>
                <a:latin typeface="+mn-lt"/>
                <a:ea typeface="+mn-ea"/>
                <a:cs typeface="+mn-cs"/>
              </a:rPr>
              <a:t>私たちスタッフが正しい知識とスキルを身につけることで、より質の高いケアを提供できます。</a:t>
            </a:r>
          </a:p>
          <a:p>
            <a:pPr lvl="1"/>
            <a:r>
              <a:rPr kumimoji="1" lang="ja-JP" altLang="en-US" sz="1200" b="0" i="0" kern="1200" dirty="0">
                <a:solidFill>
                  <a:schemeClr val="tx1"/>
                </a:solidFill>
                <a:effectLst/>
                <a:latin typeface="+mn-lt"/>
                <a:ea typeface="+mn-ea"/>
                <a:cs typeface="+mn-cs"/>
              </a:rPr>
              <a:t>一人ひとりの口腔内の状態に合わせた個別ケアプランを作成し、継続的に支援します。</a:t>
            </a:r>
          </a:p>
          <a:p>
            <a:pPr lvl="1"/>
            <a:r>
              <a:rPr kumimoji="1" lang="ja-JP" altLang="en-US" sz="1200" b="0" i="0" kern="1200" dirty="0">
                <a:solidFill>
                  <a:schemeClr val="tx1"/>
                </a:solidFill>
                <a:effectLst/>
                <a:latin typeface="+mn-lt"/>
                <a:ea typeface="+mn-ea"/>
                <a:cs typeface="+mn-cs"/>
              </a:rPr>
              <a:t>そして、ケアマネジャーや歯科医療機関といった他職種と連携することで、利用者様にとって最適なケアを提供できるようになります。</a:t>
            </a:r>
            <a:r>
              <a:rPr kumimoji="1" lang="en-US" altLang="ja-JP" sz="1200" b="0" i="0" kern="1200" dirty="0">
                <a:solidFill>
                  <a:schemeClr val="tx1"/>
                </a:solidFill>
                <a:effectLst/>
                <a:latin typeface="+mn-lt"/>
                <a:ea typeface="+mn-ea"/>
                <a:cs typeface="+mn-cs"/>
              </a:rPr>
              <a:t>2024</a:t>
            </a:r>
            <a:r>
              <a:rPr kumimoji="1" lang="ja-JP" altLang="en-US" sz="1200" b="0" i="0" kern="1200" dirty="0">
                <a:solidFill>
                  <a:schemeClr val="tx1"/>
                </a:solidFill>
                <a:effectLst/>
                <a:latin typeface="+mn-lt"/>
                <a:ea typeface="+mn-ea"/>
                <a:cs typeface="+mn-cs"/>
              </a:rPr>
              <a:t>年度の介護報酬改定で新設された「口腔連携強化加算」も、このような連携の重要性を後押しするものです。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15</a:t>
            </a:fld>
            <a:endParaRPr kumimoji="1" lang="ja-JP" altLang="en-US"/>
          </a:p>
        </p:txBody>
      </p:sp>
    </p:spTree>
    <p:extLst>
      <p:ext uri="{BB962C8B-B14F-4D97-AF65-F5344CB8AC3E}">
        <p14:creationId xmlns:p14="http://schemas.microsoft.com/office/powerpoint/2010/main" val="728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口腔ケアの第一歩は、利用者様の状態を正確にアセスメントすることです。</a:t>
            </a:r>
          </a:p>
          <a:p>
            <a:r>
              <a:rPr kumimoji="1" lang="ja-JP" altLang="en-US" sz="1200" b="0" i="0" kern="1200" dirty="0">
                <a:solidFill>
                  <a:schemeClr val="tx1"/>
                </a:solidFill>
                <a:effectLst/>
                <a:latin typeface="+mn-lt"/>
                <a:ea typeface="+mn-ea"/>
                <a:cs typeface="+mn-cs"/>
              </a:rPr>
              <a:t>専用の口腔ケアアセスメントシートを活用し、歯の汚れや歯ぐきの状態、舌苔、入れ歯の適合、開口状態などを観察し、記録します。</a:t>
            </a:r>
          </a:p>
          <a:p>
            <a:r>
              <a:rPr kumimoji="1" lang="ja-JP" altLang="en-US" sz="1200" b="0" i="0" kern="1200" dirty="0">
                <a:solidFill>
                  <a:schemeClr val="tx1"/>
                </a:solidFill>
                <a:effectLst/>
                <a:latin typeface="+mn-lt"/>
                <a:ea typeface="+mn-ea"/>
                <a:cs typeface="+mn-cs"/>
              </a:rPr>
              <a:t>具体的な観察ポイントを写真やイラストで示し、スタッフ全員が同じ基準で評価できるよう共有することが重要です。</a:t>
            </a:r>
          </a:p>
          <a:p>
            <a:r>
              <a:rPr kumimoji="1" lang="ja-JP" altLang="en-US" sz="1200" b="0" i="0" kern="1200" dirty="0">
                <a:solidFill>
                  <a:schemeClr val="tx1"/>
                </a:solidFill>
                <a:effectLst/>
                <a:latin typeface="+mn-lt"/>
                <a:ea typeface="+mn-ea"/>
                <a:cs typeface="+mn-cs"/>
              </a:rPr>
              <a:t>これにより、変化に気づきやすくなり、ケアの方向性も明確になります。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16</a:t>
            </a:fld>
            <a:endParaRPr kumimoji="1" lang="ja-JP" altLang="en-US"/>
          </a:p>
        </p:txBody>
      </p:sp>
    </p:spTree>
    <p:extLst>
      <p:ext uri="{BB962C8B-B14F-4D97-AF65-F5344CB8AC3E}">
        <p14:creationId xmlns:p14="http://schemas.microsoft.com/office/powerpoint/2010/main" val="7806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dirty="0">
                <a:solidFill>
                  <a:schemeClr val="tx1"/>
                </a:solidFill>
                <a:effectLst/>
                <a:latin typeface="+mn-lt"/>
                <a:ea typeface="+mn-ea"/>
                <a:cs typeface="+mn-cs"/>
              </a:rPr>
              <a:t>実践事例（</a:t>
            </a:r>
            <a:r>
              <a:rPr kumimoji="1" lang="en-US" altLang="ja-JP" sz="1200" b="1" i="0" kern="1200" dirty="0">
                <a:solidFill>
                  <a:schemeClr val="tx1"/>
                </a:solidFill>
                <a:effectLst/>
                <a:latin typeface="+mn-lt"/>
                <a:ea typeface="+mn-ea"/>
                <a:cs typeface="+mn-cs"/>
              </a:rPr>
              <a:t>2</a:t>
            </a:r>
            <a:r>
              <a:rPr kumimoji="1" lang="ja-JP" altLang="en-US" sz="1200" b="1" i="0" kern="1200" dirty="0">
                <a:solidFill>
                  <a:schemeClr val="tx1"/>
                </a:solidFill>
                <a:effectLst/>
                <a:latin typeface="+mn-lt"/>
                <a:ea typeface="+mn-ea"/>
                <a:cs typeface="+mn-cs"/>
              </a:rPr>
              <a:t>）適切な口腔ケア用品の選定</a:t>
            </a:r>
          </a:p>
          <a:p>
            <a:r>
              <a:rPr kumimoji="1" lang="ja-JP" altLang="en-US" sz="1200" b="1" i="0" kern="1200" dirty="0">
                <a:solidFill>
                  <a:schemeClr val="tx1"/>
                </a:solidFill>
                <a:effectLst/>
                <a:latin typeface="+mn-lt"/>
                <a:ea typeface="+mn-ea"/>
                <a:cs typeface="+mn-cs"/>
              </a:rPr>
              <a:t>詳細説明：</a:t>
            </a:r>
            <a:endParaRPr kumimoji="1" lang="ja-JP" altLang="en-US" sz="1200" b="0" i="0" kern="1200" dirty="0">
              <a:solidFill>
                <a:schemeClr val="tx1"/>
              </a:solidFill>
              <a:effectLst/>
              <a:latin typeface="+mn-lt"/>
              <a:ea typeface="+mn-ea"/>
              <a:cs typeface="+mn-cs"/>
            </a:endParaRPr>
          </a:p>
          <a:p>
            <a:pPr lvl="1"/>
            <a:r>
              <a:rPr kumimoji="1" lang="ja-JP" altLang="en-US" sz="1200" b="0" i="0" kern="1200" dirty="0">
                <a:solidFill>
                  <a:schemeClr val="tx1"/>
                </a:solidFill>
                <a:effectLst/>
                <a:latin typeface="+mn-lt"/>
                <a:ea typeface="+mn-ea"/>
                <a:cs typeface="+mn-cs"/>
              </a:rPr>
              <a:t>利用者様に合ったケア用品を選ぶことで、効果的なケアが実現します。</a:t>
            </a:r>
          </a:p>
          <a:p>
            <a:pPr lvl="1"/>
            <a:r>
              <a:rPr kumimoji="1" lang="ja-JP" altLang="en-US" sz="1200" b="0" i="0" kern="1200" dirty="0">
                <a:solidFill>
                  <a:schemeClr val="tx1"/>
                </a:solidFill>
                <a:effectLst/>
                <a:latin typeface="+mn-lt"/>
                <a:ea typeface="+mn-ea"/>
                <a:cs typeface="+mn-cs"/>
              </a:rPr>
              <a:t>歯ブラシはヘッドの大きさや毛の硬さ、角度などを個々の状態に合わせて選びます。</a:t>
            </a:r>
          </a:p>
          <a:p>
            <a:pPr lvl="1"/>
            <a:r>
              <a:rPr kumimoji="1" lang="ja-JP" altLang="en-US" sz="1200" b="0" i="0" kern="1200" dirty="0">
                <a:solidFill>
                  <a:schemeClr val="tx1"/>
                </a:solidFill>
                <a:effectLst/>
                <a:latin typeface="+mn-lt"/>
                <a:ea typeface="+mn-ea"/>
                <a:cs typeface="+mn-cs"/>
              </a:rPr>
              <a:t>入れ歯は専用ブラシを使い、傷つけないように磨きます。</a:t>
            </a:r>
          </a:p>
          <a:p>
            <a:pPr lvl="1"/>
            <a:r>
              <a:rPr kumimoji="1" lang="ja-JP" altLang="en-US" sz="1200" b="0" i="0" kern="1200" dirty="0">
                <a:solidFill>
                  <a:schemeClr val="tx1"/>
                </a:solidFill>
                <a:effectLst/>
                <a:latin typeface="+mn-lt"/>
                <a:ea typeface="+mn-ea"/>
                <a:cs typeface="+mn-cs"/>
              </a:rPr>
              <a:t>舌ブラシは、舌を傷つけないようにやわらかいシリコン製やゴム製のものがおすすめです。</a:t>
            </a:r>
          </a:p>
          <a:p>
            <a:pPr lvl="1"/>
            <a:r>
              <a:rPr kumimoji="1" lang="ja-JP" altLang="en-US" sz="1200" b="0" i="0" kern="1200" dirty="0">
                <a:solidFill>
                  <a:schemeClr val="tx1"/>
                </a:solidFill>
                <a:effectLst/>
                <a:latin typeface="+mn-lt"/>
                <a:ea typeface="+mn-ea"/>
                <a:cs typeface="+mn-cs"/>
              </a:rPr>
              <a:t>口腔乾燥がある方には、保湿ジェルや専用のウェットシートも活用します。</a:t>
            </a:r>
          </a:p>
          <a:p>
            <a:pPr lvl="1"/>
            <a:r>
              <a:rPr kumimoji="1" lang="ja-JP" altLang="en-US" sz="1200" b="0" i="0" kern="1200" dirty="0">
                <a:solidFill>
                  <a:schemeClr val="tx1"/>
                </a:solidFill>
                <a:effectLst/>
                <a:latin typeface="+mn-lt"/>
                <a:ea typeface="+mn-ea"/>
                <a:cs typeface="+mn-cs"/>
              </a:rPr>
              <a:t>泡立ちの少ない歯磨き剤やジェルタイプは、口の中の様子が見えやすいため、介護での使用に適しています。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17</a:t>
            </a:fld>
            <a:endParaRPr kumimoji="1" lang="ja-JP" altLang="en-US"/>
          </a:p>
        </p:txBody>
      </p:sp>
    </p:spTree>
    <p:extLst>
      <p:ext uri="{BB962C8B-B14F-4D97-AF65-F5344CB8AC3E}">
        <p14:creationId xmlns:p14="http://schemas.microsoft.com/office/powerpoint/2010/main" val="224499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口腔清掃だけでなく、口腔機能を鍛える訓練も重要です。</a:t>
            </a:r>
          </a:p>
          <a:p>
            <a:r>
              <a:rPr kumimoji="1" lang="ja-JP" altLang="en-US" sz="1200" b="1" i="0" kern="1200" dirty="0">
                <a:solidFill>
                  <a:schemeClr val="tx1"/>
                </a:solidFill>
                <a:effectLst/>
                <a:latin typeface="+mn-lt"/>
                <a:ea typeface="+mn-ea"/>
                <a:cs typeface="+mn-cs"/>
              </a:rPr>
              <a:t>口腔体操</a:t>
            </a:r>
            <a:r>
              <a:rPr kumimoji="1" lang="ja-JP" altLang="en-US" sz="1200" b="0" i="0" kern="1200" dirty="0">
                <a:solidFill>
                  <a:schemeClr val="tx1"/>
                </a:solidFill>
                <a:effectLst/>
                <a:latin typeface="+mn-lt"/>
                <a:ea typeface="+mn-ea"/>
                <a:cs typeface="+mn-cs"/>
              </a:rPr>
              <a:t>：食事前のレクリエーションとして「パタカラ体操」を実施します。「パ」で唇をしっかり閉じ、「タ」で舌の動きを、「カ」でのどの奥を、「ラ」で舌先を鍛えます。</a:t>
            </a:r>
          </a:p>
          <a:p>
            <a:r>
              <a:rPr kumimoji="1" lang="ja-JP" altLang="en-US" sz="1200" b="1" i="0" kern="1200" dirty="0">
                <a:solidFill>
                  <a:schemeClr val="tx1"/>
                </a:solidFill>
                <a:effectLst/>
                <a:latin typeface="+mn-lt"/>
                <a:ea typeface="+mn-ea"/>
                <a:cs typeface="+mn-cs"/>
              </a:rPr>
              <a:t>唾液腺マッサージ</a:t>
            </a:r>
            <a:r>
              <a:rPr kumimoji="1" lang="ja-JP" altLang="en-US" sz="1200" b="0" i="0" kern="1200" dirty="0">
                <a:solidFill>
                  <a:schemeClr val="tx1"/>
                </a:solidFill>
                <a:effectLst/>
                <a:latin typeface="+mn-lt"/>
                <a:ea typeface="+mn-ea"/>
                <a:cs typeface="+mn-cs"/>
              </a:rPr>
              <a:t>：耳下腺、顎下腺、舌下腺の</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つの唾液腺を刺激し、唾液の分泌を促します。乾燥予防や自浄作用の向上に繋がります。</a:t>
            </a:r>
          </a:p>
          <a:p>
            <a:r>
              <a:rPr kumimoji="1" lang="ja-JP" altLang="en-US" sz="1200" b="0" i="0" kern="1200" dirty="0">
                <a:solidFill>
                  <a:schemeClr val="tx1"/>
                </a:solidFill>
                <a:effectLst/>
                <a:latin typeface="+mn-lt"/>
                <a:ea typeface="+mn-ea"/>
                <a:cs typeface="+mn-cs"/>
              </a:rPr>
              <a:t>これらの訓練は、写真や動画を活用して、参加者全員で楽しく実践できるように工夫します。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CBE798F-B9A5-449A-9B61-17922FEB7EFE}" type="slidenum">
              <a:rPr kumimoji="1" lang="ja-JP" altLang="en-US" smtClean="0"/>
              <a:t>18</a:t>
            </a:fld>
            <a:endParaRPr kumimoji="1" lang="ja-JP" altLang="en-US"/>
          </a:p>
        </p:txBody>
      </p:sp>
    </p:spTree>
    <p:extLst>
      <p:ext uri="{BB962C8B-B14F-4D97-AF65-F5344CB8AC3E}">
        <p14:creationId xmlns:p14="http://schemas.microsoft.com/office/powerpoint/2010/main" val="270897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9/24/2025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0452" y="685800"/>
            <a:ext cx="6359235" cy="2389909"/>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令和</a:t>
            </a:r>
            <a:r>
              <a:rPr kumimoji="1" lang="en-US" altLang="ja-JP" dirty="0">
                <a:latin typeface="HG創英角ﾎﾟｯﾌﾟ体" panose="040B0A09000000000000" pitchFamily="49" charset="-128"/>
                <a:ea typeface="HG創英角ﾎﾟｯﾌﾟ体" panose="040B0A09000000000000" pitchFamily="49" charset="-128"/>
              </a:rPr>
              <a:t>7</a:t>
            </a:r>
            <a:r>
              <a:rPr kumimoji="1" lang="ja-JP" altLang="en-US" dirty="0">
                <a:latin typeface="HG創英角ﾎﾟｯﾌﾟ体" panose="040B0A09000000000000" pitchFamily="49" charset="-128"/>
                <a:ea typeface="HG創英角ﾎﾟｯﾌﾟ体" panose="040B0A09000000000000" pitchFamily="49" charset="-128"/>
              </a:rPr>
              <a:t>年度</a:t>
            </a:r>
            <a:br>
              <a:rPr kumimoji="1" lang="en-US" altLang="ja-JP" dirty="0">
                <a:latin typeface="HG創英角ﾎﾟｯﾌﾟ体" panose="040B0A09000000000000" pitchFamily="49" charset="-128"/>
                <a:ea typeface="HG創英角ﾎﾟｯﾌﾟ体" panose="040B0A09000000000000" pitchFamily="49" charset="-128"/>
              </a:rPr>
            </a:br>
            <a:r>
              <a:rPr lang="ja-JP" altLang="en-US" dirty="0">
                <a:latin typeface="HG創英角ﾎﾟｯﾌﾟ体" panose="040B0A09000000000000" pitchFamily="49" charset="-128"/>
                <a:ea typeface="HG創英角ﾎﾟｯﾌﾟ体" panose="040B0A09000000000000" pitchFamily="49" charset="-128"/>
              </a:rPr>
              <a:t>第</a:t>
            </a:r>
            <a:r>
              <a:rPr lang="en-US" altLang="ja-JP" dirty="0">
                <a:latin typeface="HG創英角ﾎﾟｯﾌﾟ体" panose="040B0A09000000000000" pitchFamily="49" charset="-128"/>
                <a:ea typeface="HG創英角ﾎﾟｯﾌﾟ体" panose="040B0A09000000000000" pitchFamily="49" charset="-128"/>
              </a:rPr>
              <a:t>1</a:t>
            </a:r>
            <a:r>
              <a:rPr lang="ja-JP" altLang="en-US" dirty="0">
                <a:latin typeface="HG創英角ﾎﾟｯﾌﾟ体" panose="040B0A09000000000000" pitchFamily="49" charset="-128"/>
                <a:ea typeface="HG創英角ﾎﾟｯﾌﾟ体" panose="040B0A09000000000000" pitchFamily="49" charset="-128"/>
              </a:rPr>
              <a:t>回　運営推進会議</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サブタイトル 2"/>
          <p:cNvSpPr>
            <a:spLocks noGrp="1"/>
          </p:cNvSpPr>
          <p:nvPr>
            <p:ph type="subTitle" idx="1"/>
          </p:nvPr>
        </p:nvSpPr>
        <p:spPr/>
        <p:txBody>
          <a:bodyPr>
            <a:normAutofit/>
          </a:bodyPr>
          <a:lstStyle/>
          <a:p>
            <a:r>
              <a:rPr kumimoji="1" lang="ja-JP" altLang="en-US" dirty="0">
                <a:latin typeface="HGP創英ﾌﾟﾚｾﾞﾝｽEB" panose="02020800000000000000" pitchFamily="18" charset="-128"/>
                <a:ea typeface="HGP創英ﾌﾟﾚｾﾞﾝｽEB" panose="02020800000000000000" pitchFamily="18" charset="-128"/>
              </a:rPr>
              <a:t>令和</a:t>
            </a:r>
            <a:r>
              <a:rPr kumimoji="1" lang="en-US" altLang="ja-JP" dirty="0">
                <a:latin typeface="HGP創英ﾌﾟﾚｾﾞﾝｽEB" panose="02020800000000000000" pitchFamily="18" charset="-128"/>
                <a:ea typeface="HGP創英ﾌﾟﾚｾﾞﾝｽEB" panose="02020800000000000000" pitchFamily="18" charset="-128"/>
              </a:rPr>
              <a:t>7</a:t>
            </a:r>
            <a:r>
              <a:rPr kumimoji="1" lang="ja-JP" altLang="en-US" dirty="0">
                <a:latin typeface="HGP創英ﾌﾟﾚｾﾞﾝｽEB" panose="02020800000000000000" pitchFamily="18" charset="-128"/>
                <a:ea typeface="HGP創英ﾌﾟﾚｾﾞﾝｽEB" panose="02020800000000000000" pitchFamily="18" charset="-128"/>
              </a:rPr>
              <a:t>年</a:t>
            </a:r>
            <a:r>
              <a:rPr kumimoji="1" lang="en-US" altLang="ja-JP" dirty="0">
                <a:latin typeface="HGP創英ﾌﾟﾚｾﾞﾝｽEB" panose="02020800000000000000" pitchFamily="18" charset="-128"/>
                <a:ea typeface="HGP創英ﾌﾟﾚｾﾞﾝｽEB" panose="02020800000000000000" pitchFamily="18" charset="-128"/>
              </a:rPr>
              <a:t>9</a:t>
            </a:r>
            <a:r>
              <a:rPr kumimoji="1" lang="ja-JP" altLang="en-US" dirty="0">
                <a:latin typeface="HGP創英ﾌﾟﾚｾﾞﾝｽEB" panose="02020800000000000000" pitchFamily="18" charset="-128"/>
                <a:ea typeface="HGP創英ﾌﾟﾚｾﾞﾝｽEB" panose="02020800000000000000" pitchFamily="18" charset="-128"/>
              </a:rPr>
              <a:t>月</a:t>
            </a:r>
            <a:r>
              <a:rPr kumimoji="1" lang="en-US" altLang="ja-JP" dirty="0">
                <a:latin typeface="HGP創英ﾌﾟﾚｾﾞﾝｽEB" panose="02020800000000000000" pitchFamily="18" charset="-128"/>
                <a:ea typeface="HGP創英ﾌﾟﾚｾﾞﾝｽEB" panose="02020800000000000000" pitchFamily="18" charset="-128"/>
              </a:rPr>
              <a:t>26</a:t>
            </a:r>
            <a:r>
              <a:rPr kumimoji="1" lang="ja-JP" altLang="en-US" dirty="0">
                <a:latin typeface="HGP創英ﾌﾟﾚｾﾞﾝｽEB" panose="02020800000000000000" pitchFamily="18" charset="-128"/>
                <a:ea typeface="HGP創英ﾌﾟﾚｾﾞﾝｽEB" panose="02020800000000000000" pitchFamily="18" charset="-128"/>
              </a:rPr>
              <a:t>日</a:t>
            </a:r>
            <a:r>
              <a:rPr kumimoji="1" lang="en-US" altLang="ja-JP" dirty="0">
                <a:latin typeface="HGP創英ﾌﾟﾚｾﾞﾝｽEB" panose="02020800000000000000" pitchFamily="18" charset="-128"/>
                <a:ea typeface="HGP創英ﾌﾟﾚｾﾞﾝｽEB" panose="02020800000000000000" pitchFamily="18" charset="-128"/>
              </a:rPr>
              <a:t>(</a:t>
            </a:r>
            <a:r>
              <a:rPr kumimoji="1" lang="ja-JP" altLang="en-US" dirty="0">
                <a:latin typeface="HGP創英ﾌﾟﾚｾﾞﾝｽEB" panose="02020800000000000000" pitchFamily="18" charset="-128"/>
                <a:ea typeface="HGP創英ﾌﾟﾚｾﾞﾝｽEB" panose="02020800000000000000" pitchFamily="18" charset="-128"/>
              </a:rPr>
              <a:t>金）１３：３０～</a:t>
            </a:r>
            <a:endParaRPr lang="en-US" altLang="ja-JP" dirty="0">
              <a:latin typeface="HGP創英ﾌﾟﾚｾﾞﾝｽEB" panose="02020800000000000000" pitchFamily="18" charset="-128"/>
              <a:ea typeface="HGP創英ﾌﾟﾚｾﾞﾝｽEB" panose="02020800000000000000" pitchFamily="18" charset="-128"/>
            </a:endParaRPr>
          </a:p>
          <a:p>
            <a:endParaRPr kumimoji="1" lang="en-US" altLang="ja-JP" dirty="0">
              <a:latin typeface="HGP創英ﾌﾟﾚｾﾞﾝｽEB" panose="02020800000000000000" pitchFamily="18" charset="-128"/>
              <a:ea typeface="HGP創英ﾌﾟﾚｾﾞﾝｽEB" panose="02020800000000000000" pitchFamily="18" charset="-128"/>
            </a:endParaRPr>
          </a:p>
          <a:p>
            <a:r>
              <a:rPr kumimoji="1" lang="ja-JP" altLang="en-US" dirty="0">
                <a:latin typeface="HGP創英ﾌﾟﾚｾﾞﾝｽEB" panose="02020800000000000000" pitchFamily="18" charset="-128"/>
                <a:ea typeface="HGP創英ﾌﾟﾚｾﾞﾝｽEB" panose="02020800000000000000" pitchFamily="18" charset="-128"/>
              </a:rPr>
              <a:t>　　　　　　地域密着型通所介護　ウエルカムリーブ</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369449" y="5579840"/>
            <a:ext cx="1109516" cy="76220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823" y="794321"/>
            <a:ext cx="4871169" cy="365420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8829" y="4490036"/>
            <a:ext cx="738022" cy="654995"/>
          </a:xfrm>
          <a:prstGeom prst="rect">
            <a:avLst/>
          </a:prstGeom>
        </p:spPr>
      </p:pic>
    </p:spTree>
    <p:extLst>
      <p:ext uri="{BB962C8B-B14F-4D97-AF65-F5344CB8AC3E}">
        <p14:creationId xmlns:p14="http://schemas.microsoft.com/office/powerpoint/2010/main" val="371736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C551F-D16F-DC53-121A-3AFB5A9BD9D6}"/>
              </a:ext>
            </a:extLst>
          </p:cNvPr>
          <p:cNvSpPr>
            <a:spLocks noGrp="1"/>
          </p:cNvSpPr>
          <p:nvPr>
            <p:ph type="title"/>
          </p:nvPr>
        </p:nvSpPr>
        <p:spPr>
          <a:xfrm>
            <a:off x="178885" y="110067"/>
            <a:ext cx="8534400" cy="1507067"/>
          </a:xfrm>
        </p:spPr>
        <p:txBody>
          <a:bodyPr/>
          <a:lstStyle/>
          <a:p>
            <a:r>
              <a:rPr kumimoji="1" lang="ja-JP" altLang="en-US" dirty="0"/>
              <a:t>活動報告</a:t>
            </a:r>
          </a:p>
        </p:txBody>
      </p:sp>
      <p:sp>
        <p:nvSpPr>
          <p:cNvPr id="3" name="コンテンツ プレースホルダー 2">
            <a:extLst>
              <a:ext uri="{FF2B5EF4-FFF2-40B4-BE49-F238E27FC236}">
                <a16:creationId xmlns:a16="http://schemas.microsoft.com/office/drawing/2014/main" id="{A4BC2C41-F7BD-F5BA-FD07-5B2BA8F827D3}"/>
              </a:ext>
            </a:extLst>
          </p:cNvPr>
          <p:cNvSpPr>
            <a:spLocks noGrp="1"/>
          </p:cNvSpPr>
          <p:nvPr>
            <p:ph idx="1"/>
          </p:nvPr>
        </p:nvSpPr>
        <p:spPr>
          <a:xfrm>
            <a:off x="347329" y="1500826"/>
            <a:ext cx="11074650" cy="5188732"/>
          </a:xfrm>
        </p:spPr>
        <p:txBody>
          <a:bodyPr/>
          <a:lstStyle/>
          <a:p>
            <a:r>
              <a:rPr kumimoji="1" lang="ja-JP" altLang="en-US" dirty="0">
                <a:solidFill>
                  <a:schemeClr val="tx1"/>
                </a:solidFill>
              </a:rPr>
              <a:t>今までやってみたかったけどできなかったことに挑戦する</a:t>
            </a:r>
            <a:endParaRPr kumimoji="1" lang="en-US" altLang="ja-JP" dirty="0">
              <a:solidFill>
                <a:schemeClr val="tx1"/>
              </a:solidFill>
            </a:endParaRPr>
          </a:p>
          <a:p>
            <a:r>
              <a:rPr lang="ja-JP" altLang="en-US" dirty="0">
                <a:solidFill>
                  <a:schemeClr val="tx1"/>
                </a:solidFill>
              </a:rPr>
              <a:t>目標　ウエルカムリーブの仲間で旅行に行く</a:t>
            </a:r>
            <a:endParaRPr kumimoji="1" lang="ja-JP" altLang="en-US" dirty="0">
              <a:solidFill>
                <a:schemeClr val="tx1"/>
              </a:solidFill>
            </a:endParaRPr>
          </a:p>
        </p:txBody>
      </p:sp>
    </p:spTree>
    <p:extLst>
      <p:ext uri="{BB962C8B-B14F-4D97-AF65-F5344CB8AC3E}">
        <p14:creationId xmlns:p14="http://schemas.microsoft.com/office/powerpoint/2010/main" val="86526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5380E-41B2-3AA5-BF03-D937ECB0B178}"/>
              </a:ext>
            </a:extLst>
          </p:cNvPr>
          <p:cNvSpPr>
            <a:spLocks noGrp="1"/>
          </p:cNvSpPr>
          <p:nvPr>
            <p:ph type="title"/>
          </p:nvPr>
        </p:nvSpPr>
        <p:spPr>
          <a:xfrm>
            <a:off x="303212" y="279398"/>
            <a:ext cx="8534400" cy="1507067"/>
          </a:xfrm>
        </p:spPr>
        <p:txBody>
          <a:bodyPr/>
          <a:lstStyle/>
          <a:p>
            <a:r>
              <a:rPr kumimoji="1" lang="en-US" altLang="ja-JP" dirty="0"/>
              <a:t>1</a:t>
            </a:r>
            <a:r>
              <a:rPr kumimoji="1" lang="ja-JP" altLang="en-US" dirty="0"/>
              <a:t>日のスケジュール</a:t>
            </a:r>
          </a:p>
        </p:txBody>
      </p:sp>
      <p:graphicFrame>
        <p:nvGraphicFramePr>
          <p:cNvPr id="10" name="コンテンツ プレースホルダー 9">
            <a:extLst>
              <a:ext uri="{FF2B5EF4-FFF2-40B4-BE49-F238E27FC236}">
                <a16:creationId xmlns:a16="http://schemas.microsoft.com/office/drawing/2014/main" id="{C790025B-B9EA-2B9C-F7C5-F4DCD9E1C09A}"/>
              </a:ext>
            </a:extLst>
          </p:cNvPr>
          <p:cNvGraphicFramePr>
            <a:graphicFrameLocks noGrp="1"/>
          </p:cNvGraphicFramePr>
          <p:nvPr>
            <p:ph idx="1"/>
            <p:extLst>
              <p:ext uri="{D42A27DB-BD31-4B8C-83A1-F6EECF244321}">
                <p14:modId xmlns:p14="http://schemas.microsoft.com/office/powerpoint/2010/main" val="1842327169"/>
              </p:ext>
            </p:extLst>
          </p:nvPr>
        </p:nvGraphicFramePr>
        <p:xfrm>
          <a:off x="1337733" y="1981200"/>
          <a:ext cx="8221134" cy="4013190"/>
        </p:xfrm>
        <a:graphic>
          <a:graphicData uri="http://schemas.openxmlformats.org/drawingml/2006/table">
            <a:tbl>
              <a:tblPr>
                <a:tableStyleId>{5C22544A-7EE6-4342-B048-85BDC9FD1C3A}</a:tableStyleId>
              </a:tblPr>
              <a:tblGrid>
                <a:gridCol w="1215444">
                  <a:extLst>
                    <a:ext uri="{9D8B030D-6E8A-4147-A177-3AD203B41FA5}">
                      <a16:colId xmlns:a16="http://schemas.microsoft.com/office/drawing/2014/main" val="3468383323"/>
                    </a:ext>
                  </a:extLst>
                </a:gridCol>
                <a:gridCol w="7005690">
                  <a:extLst>
                    <a:ext uri="{9D8B030D-6E8A-4147-A177-3AD203B41FA5}">
                      <a16:colId xmlns:a16="http://schemas.microsoft.com/office/drawing/2014/main" val="2995947111"/>
                    </a:ext>
                  </a:extLst>
                </a:gridCol>
              </a:tblGrid>
              <a:tr h="267546">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利用者の流れ</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1938198489"/>
                  </a:ext>
                </a:extLst>
              </a:tr>
              <a:tr h="267546">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2202848862"/>
                  </a:ext>
                </a:extLst>
              </a:tr>
              <a:tr h="267546">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2694219930"/>
                  </a:ext>
                </a:extLst>
              </a:tr>
              <a:tr h="267546">
                <a:tc>
                  <a:txBody>
                    <a:bodyPr/>
                    <a:lstStyle/>
                    <a:p>
                      <a:pPr algn="r" fontAlgn="b">
                        <a:buNone/>
                      </a:pPr>
                      <a:r>
                        <a:rPr lang="en-US" altLang="ja-JP" sz="1500" u="none" strike="noStrike">
                          <a:effectLst/>
                        </a:rPr>
                        <a:t>9:00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到着・履き替え・手洗い・うがい</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3001486528"/>
                  </a:ext>
                </a:extLst>
              </a:tr>
              <a:tr h="267546">
                <a:tc>
                  <a:txBody>
                    <a:bodyPr/>
                    <a:lstStyle/>
                    <a:p>
                      <a:pPr algn="r" fontAlgn="b">
                        <a:buNone/>
                      </a:pPr>
                      <a:r>
                        <a:rPr lang="en-US" altLang="ja-JP" sz="1500" u="none" strike="noStrike">
                          <a:effectLst/>
                        </a:rPr>
                        <a:t>9:30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バイタル</a:t>
                      </a:r>
                      <a:r>
                        <a:rPr lang="en-US" altLang="ja-JP" sz="1500" u="none" strike="noStrike">
                          <a:effectLst/>
                        </a:rPr>
                        <a:t>(</a:t>
                      </a:r>
                      <a:r>
                        <a:rPr lang="ja-JP" altLang="en-US" sz="1500" u="none" strike="noStrike">
                          <a:effectLst/>
                        </a:rPr>
                        <a:t>体温・血圧・体調確認</a:t>
                      </a:r>
                      <a:r>
                        <a:rPr lang="en-US" altLang="ja-JP" sz="1500" u="none" strike="noStrike">
                          <a:effectLst/>
                        </a:rPr>
                        <a:t>)</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1680485404"/>
                  </a:ext>
                </a:extLst>
              </a:tr>
              <a:tr h="267546">
                <a:tc>
                  <a:txBody>
                    <a:bodyPr/>
                    <a:lstStyle/>
                    <a:p>
                      <a:pPr algn="r" fontAlgn="b">
                        <a:buNone/>
                      </a:pPr>
                      <a:r>
                        <a:rPr lang="en-US" altLang="ja-JP" sz="1500" u="none" strike="noStrike">
                          <a:effectLst/>
                        </a:rPr>
                        <a:t>10:00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挨拶・ラジオ体操</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1065950601"/>
                  </a:ext>
                </a:extLst>
              </a:tr>
              <a:tr h="267546">
                <a:tc>
                  <a:txBody>
                    <a:bodyPr/>
                    <a:lstStyle/>
                    <a:p>
                      <a:pPr algn="r" fontAlgn="b">
                        <a:buNone/>
                      </a:pPr>
                      <a:r>
                        <a:rPr lang="en-US" altLang="ja-JP" sz="1500" u="none" strike="noStrike">
                          <a:effectLst/>
                        </a:rPr>
                        <a:t>10:15</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レクリエーション</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1864509763"/>
                  </a:ext>
                </a:extLst>
              </a:tr>
              <a:tr h="267546">
                <a:tc>
                  <a:txBody>
                    <a:bodyPr/>
                    <a:lstStyle/>
                    <a:p>
                      <a:pPr algn="r" fontAlgn="b">
                        <a:buNone/>
                      </a:pPr>
                      <a:r>
                        <a:rPr lang="en-US" altLang="ja-JP" sz="1500" u="none" strike="noStrike">
                          <a:effectLst/>
                        </a:rPr>
                        <a:t>11:30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dirty="0">
                          <a:effectLst/>
                          <a:highlight>
                            <a:srgbClr val="FFFF00"/>
                          </a:highlight>
                        </a:rPr>
                        <a:t>昼食準備・口腔体操</a:t>
                      </a:r>
                      <a:endParaRPr lang="ja-JP" altLang="en-US" sz="1500" b="0" i="0" u="none" strike="noStrike" dirty="0">
                        <a:solidFill>
                          <a:srgbClr val="000000"/>
                        </a:solidFill>
                        <a:effectLst/>
                        <a:highlight>
                          <a:srgbClr val="FFFF00"/>
                        </a:highligh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2628735835"/>
                  </a:ext>
                </a:extLst>
              </a:tr>
              <a:tr h="267546">
                <a:tc>
                  <a:txBody>
                    <a:bodyPr/>
                    <a:lstStyle/>
                    <a:p>
                      <a:pPr algn="r" fontAlgn="b">
                        <a:buNone/>
                      </a:pPr>
                      <a:r>
                        <a:rPr lang="en-US" altLang="ja-JP" sz="1500" u="none" strike="noStrike">
                          <a:effectLst/>
                        </a:rPr>
                        <a:t>12:00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昼食</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3525579302"/>
                  </a:ext>
                </a:extLst>
              </a:tr>
              <a:tr h="267546">
                <a:tc>
                  <a:txBody>
                    <a:bodyPr/>
                    <a:lstStyle/>
                    <a:p>
                      <a:pPr algn="r" fontAlgn="b">
                        <a:buNone/>
                      </a:pPr>
                      <a:r>
                        <a:rPr lang="en-US" altLang="ja-JP" sz="1500" u="none" strike="noStrike">
                          <a:effectLst/>
                        </a:rPr>
                        <a:t>13:00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dirty="0">
                          <a:effectLst/>
                          <a:highlight>
                            <a:srgbClr val="FFFF00"/>
                          </a:highlight>
                        </a:rPr>
                        <a:t>口腔ケア</a:t>
                      </a:r>
                      <a:r>
                        <a:rPr lang="ja-JP" altLang="en-US" sz="1500" u="none" strike="noStrike" dirty="0">
                          <a:effectLst/>
                        </a:rPr>
                        <a:t>・食器洗い・はし洗い</a:t>
                      </a:r>
                      <a:endParaRPr lang="ja-JP" altLang="en-US" sz="1500" b="0" i="0" u="none" strike="noStrike" dirty="0">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2310907153"/>
                  </a:ext>
                </a:extLst>
              </a:tr>
              <a:tr h="267546">
                <a:tc>
                  <a:txBody>
                    <a:bodyPr/>
                    <a:lstStyle/>
                    <a:p>
                      <a:pPr algn="r" fontAlgn="b">
                        <a:buNone/>
                      </a:pPr>
                      <a:r>
                        <a:rPr lang="en-US" altLang="ja-JP" sz="1500" u="none" strike="noStrike">
                          <a:effectLst/>
                        </a:rPr>
                        <a:t>13:30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入浴開始</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1733483499"/>
                  </a:ext>
                </a:extLst>
              </a:tr>
              <a:tr h="267546">
                <a:tc>
                  <a:txBody>
                    <a:bodyPr/>
                    <a:lstStyle/>
                    <a:p>
                      <a:pPr algn="r" fontAlgn="b">
                        <a:buNone/>
                      </a:pPr>
                      <a:r>
                        <a:rPr lang="en-US" altLang="ja-JP" sz="1500" u="none" strike="noStrike">
                          <a:effectLst/>
                        </a:rPr>
                        <a:t>14:00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清掃</a:t>
                      </a:r>
                      <a:r>
                        <a:rPr lang="en-US" altLang="ja-JP" sz="1500" u="none" strike="noStrike">
                          <a:effectLst/>
                        </a:rPr>
                        <a:t>(</a:t>
                      </a:r>
                      <a:r>
                        <a:rPr lang="ja-JP" altLang="en-US" sz="1500" u="none" strike="noStrike">
                          <a:effectLst/>
                        </a:rPr>
                        <a:t>床・トイレ・お風呂</a:t>
                      </a:r>
                      <a:r>
                        <a:rPr lang="en-US" altLang="ja-JP" sz="1500" u="none" strike="noStrike">
                          <a:effectLst/>
                        </a:rPr>
                        <a:t>)</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3925946656"/>
                  </a:ext>
                </a:extLst>
              </a:tr>
              <a:tr h="267546">
                <a:tc>
                  <a:txBody>
                    <a:bodyPr/>
                    <a:lstStyle/>
                    <a:p>
                      <a:pPr algn="r" fontAlgn="b">
                        <a:buNone/>
                      </a:pPr>
                      <a:r>
                        <a:rPr lang="en-US" altLang="ja-JP" sz="1500" u="none" strike="noStrike">
                          <a:effectLst/>
                        </a:rPr>
                        <a:t>15:45</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挨拶・送迎準備</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968548898"/>
                  </a:ext>
                </a:extLst>
              </a:tr>
              <a:tr h="267546">
                <a:tc>
                  <a:txBody>
                    <a:bodyPr/>
                    <a:lstStyle/>
                    <a:p>
                      <a:pPr algn="r" fontAlgn="b">
                        <a:buNone/>
                      </a:pPr>
                      <a:r>
                        <a:rPr lang="en-US" altLang="ja-JP" sz="1500" u="none" strike="noStrike">
                          <a:effectLst/>
                        </a:rPr>
                        <a:t>16:00</a:t>
                      </a:r>
                      <a:endParaRPr lang="en-US" altLang="ja-JP"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a:effectLst/>
                        </a:rPr>
                        <a:t>送迎開始</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719240937"/>
                  </a:ext>
                </a:extLst>
              </a:tr>
              <a:tr h="267546">
                <a:tc>
                  <a:txBody>
                    <a:bodyPr/>
                    <a:lstStyle/>
                    <a:p>
                      <a:pPr algn="l" fontAlgn="b">
                        <a:buNone/>
                      </a:pPr>
                      <a:r>
                        <a:rPr lang="ja-JP" altLang="en-US" sz="1500" u="none" strike="noStrike">
                          <a:effectLst/>
                        </a:rPr>
                        <a:t>　</a:t>
                      </a:r>
                      <a:endParaRPr lang="ja-JP" altLang="en-US" sz="1500" b="0" i="0" u="none" strike="noStrike">
                        <a:solidFill>
                          <a:srgbClr val="000000"/>
                        </a:solidFill>
                        <a:effectLst/>
                        <a:latin typeface="Arial" panose="020B0604020202020204" pitchFamily="34" charset="0"/>
                        <a:ea typeface="游ゴシック" panose="020B0400000000000000" pitchFamily="50" charset="-128"/>
                      </a:endParaRPr>
                    </a:p>
                  </a:txBody>
                  <a:tcPr marL="4918" marR="4918" marT="4918" marB="0" anchor="b"/>
                </a:tc>
                <a:tc>
                  <a:txBody>
                    <a:bodyPr/>
                    <a:lstStyle/>
                    <a:p>
                      <a:pPr algn="l" fontAlgn="b">
                        <a:buNone/>
                      </a:pPr>
                      <a:r>
                        <a:rPr lang="ja-JP" altLang="en-US" sz="1500" u="none" strike="noStrike" dirty="0">
                          <a:effectLst/>
                        </a:rPr>
                        <a:t>　</a:t>
                      </a:r>
                      <a:endParaRPr lang="ja-JP" altLang="en-US" sz="1500" b="0" i="0" u="none" strike="noStrike" dirty="0">
                        <a:solidFill>
                          <a:srgbClr val="000000"/>
                        </a:solidFill>
                        <a:effectLst/>
                        <a:latin typeface="Arial" panose="020B0604020202020204" pitchFamily="34" charset="0"/>
                        <a:ea typeface="游ゴシック" panose="020B0400000000000000" pitchFamily="50" charset="-128"/>
                      </a:endParaRPr>
                    </a:p>
                  </a:txBody>
                  <a:tcPr marL="4918" marR="4918" marT="4918" marB="0" anchor="b"/>
                </a:tc>
                <a:extLst>
                  <a:ext uri="{0D108BD9-81ED-4DB2-BD59-A6C34878D82A}">
                    <a16:rowId xmlns:a16="http://schemas.microsoft.com/office/drawing/2014/main" val="3240935001"/>
                  </a:ext>
                </a:extLst>
              </a:tr>
            </a:tbl>
          </a:graphicData>
        </a:graphic>
      </p:graphicFrame>
    </p:spTree>
    <p:extLst>
      <p:ext uri="{BB962C8B-B14F-4D97-AF65-F5344CB8AC3E}">
        <p14:creationId xmlns:p14="http://schemas.microsoft.com/office/powerpoint/2010/main" val="276329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5C92B6-DF76-9F4D-74C6-7CAA33BA23E8}"/>
              </a:ext>
            </a:extLst>
          </p:cNvPr>
          <p:cNvSpPr>
            <a:spLocks noGrp="1"/>
          </p:cNvSpPr>
          <p:nvPr>
            <p:ph type="title"/>
          </p:nvPr>
        </p:nvSpPr>
        <p:spPr>
          <a:xfrm>
            <a:off x="1133390" y="655943"/>
            <a:ext cx="10537241" cy="1507067"/>
          </a:xfrm>
        </p:spPr>
        <p:txBody>
          <a:bodyPr>
            <a:normAutofit/>
          </a:bodyPr>
          <a:lstStyle/>
          <a:p>
            <a:r>
              <a:rPr lang="ja-JP" altLang="en-US" sz="2400" dirty="0"/>
              <a:t>高齢者の笑顔と健康を守るために</a:t>
            </a:r>
            <a:r>
              <a:rPr lang="en-US" altLang="ja-JP" sz="2400" dirty="0"/>
              <a:t>〜</a:t>
            </a:r>
            <a:r>
              <a:rPr lang="ja-JP" altLang="en-US" sz="2400" dirty="0"/>
              <a:t>通所介護における口腔ケアのすすめ</a:t>
            </a:r>
            <a:r>
              <a:rPr lang="en-US" altLang="ja-JP" sz="2400" dirty="0"/>
              <a:t>〜</a:t>
            </a:r>
            <a:br>
              <a:rPr kumimoji="1" lang="en-US" altLang="ja-JP" sz="2400" dirty="0"/>
            </a:br>
            <a:r>
              <a:rPr lang="ja-JP" altLang="en-US" sz="2400" dirty="0"/>
              <a:t>誤嚥性肺炎予防と</a:t>
            </a:r>
            <a:r>
              <a:rPr lang="en-US" altLang="ja-JP" sz="2400" dirty="0"/>
              <a:t>QOL</a:t>
            </a:r>
            <a:r>
              <a:rPr lang="ja-JP" altLang="en-US" sz="2400" dirty="0"/>
              <a:t>向上を目指して</a:t>
            </a:r>
            <a:endParaRPr kumimoji="1" lang="ja-JP" altLang="en-US" sz="2400" dirty="0"/>
          </a:p>
        </p:txBody>
      </p:sp>
      <p:pic>
        <p:nvPicPr>
          <p:cNvPr id="5" name="コンテンツ プレースホルダー 4" descr="人, 屋外, 建物, 女性 が含まれている画像&#10;&#10;AI 生成コンテンツは誤りを含む可能性があります。">
            <a:extLst>
              <a:ext uri="{FF2B5EF4-FFF2-40B4-BE49-F238E27FC236}">
                <a16:creationId xmlns:a16="http://schemas.microsoft.com/office/drawing/2014/main" id="{D8987A76-0E85-7C62-93B7-2F81630D64F1}"/>
              </a:ext>
            </a:extLst>
          </p:cNvPr>
          <p:cNvPicPr>
            <a:picLocks noGrp="1" noChangeAspect="1"/>
          </p:cNvPicPr>
          <p:nvPr>
            <p:ph idx="1"/>
          </p:nvPr>
        </p:nvPicPr>
        <p:blipFill>
          <a:blip r:embed="rId3"/>
          <a:stretch>
            <a:fillRect/>
          </a:stretch>
        </p:blipFill>
        <p:spPr>
          <a:xfrm>
            <a:off x="2827867" y="2272772"/>
            <a:ext cx="4919647" cy="3616325"/>
          </a:xfrm>
        </p:spPr>
      </p:pic>
    </p:spTree>
    <p:extLst>
      <p:ext uri="{BB962C8B-B14F-4D97-AF65-F5344CB8AC3E}">
        <p14:creationId xmlns:p14="http://schemas.microsoft.com/office/powerpoint/2010/main" val="118050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6A99E9-7A96-FBBE-EE46-58D625213393}"/>
              </a:ext>
            </a:extLst>
          </p:cNvPr>
          <p:cNvSpPr>
            <a:spLocks noGrp="1"/>
          </p:cNvSpPr>
          <p:nvPr>
            <p:ph type="title"/>
          </p:nvPr>
        </p:nvSpPr>
        <p:spPr>
          <a:xfrm>
            <a:off x="455612" y="431798"/>
            <a:ext cx="8534400" cy="1507067"/>
          </a:xfrm>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41AAB1D5-D475-48CE-541A-309C34A687DF}"/>
              </a:ext>
            </a:extLst>
          </p:cNvPr>
          <p:cNvSpPr>
            <a:spLocks noGrp="1"/>
          </p:cNvSpPr>
          <p:nvPr>
            <p:ph idx="1"/>
          </p:nvPr>
        </p:nvSpPr>
        <p:spPr>
          <a:xfrm>
            <a:off x="2216679" y="1938865"/>
            <a:ext cx="8534400" cy="4309537"/>
          </a:xfrm>
        </p:spPr>
        <p:txBody>
          <a:bodyPr>
            <a:normAutofit/>
          </a:bodyPr>
          <a:lstStyle/>
          <a:p>
            <a:r>
              <a:rPr lang="ja-JP" altLang="en-US" dirty="0">
                <a:highlight>
                  <a:srgbClr val="FFFF00"/>
                </a:highlight>
              </a:rPr>
              <a:t>高齢になると、唾液の分泌量減少による口腔乾燥が進み、口腔内細菌が増えやすくなります。</a:t>
            </a:r>
          </a:p>
          <a:p>
            <a:r>
              <a:rPr lang="ja-JP" altLang="en-US" dirty="0">
                <a:highlight>
                  <a:srgbClr val="FFFF00"/>
                </a:highlight>
              </a:rPr>
              <a:t>歯周病やむし歯の進行、入れ歯の不具合なども生じやすく、これらが原因で口腔内が不衛生になりがちです。</a:t>
            </a:r>
          </a:p>
          <a:p>
            <a:r>
              <a:rPr lang="ja-JP" altLang="en-US" dirty="0">
                <a:highlight>
                  <a:srgbClr val="FFFF00"/>
                </a:highlight>
              </a:rPr>
              <a:t>口腔内の汚れを放置すると、細菌が誤って肺に入り込むことで誤嚥性肺炎を引き起こすほか、食欲不振や低栄養、会話の減少によるコミュニケーション不足にも繋がります。</a:t>
            </a:r>
          </a:p>
          <a:p>
            <a:r>
              <a:rPr lang="ja-JP" altLang="en-US" dirty="0">
                <a:highlight>
                  <a:srgbClr val="FFFF00"/>
                </a:highlight>
              </a:rPr>
              <a:t>こうした悪循環を防ぐために、通所介護事業所での積極的な口腔ケアが不可欠なのです。</a:t>
            </a:r>
          </a:p>
          <a:p>
            <a:endParaRPr kumimoji="1" lang="ja-JP" altLang="en-US" dirty="0"/>
          </a:p>
        </p:txBody>
      </p:sp>
    </p:spTree>
    <p:extLst>
      <p:ext uri="{BB962C8B-B14F-4D97-AF65-F5344CB8AC3E}">
        <p14:creationId xmlns:p14="http://schemas.microsoft.com/office/powerpoint/2010/main" val="220112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AB8D8-5FEE-653C-3EB8-B6292E9789C8}"/>
              </a:ext>
            </a:extLst>
          </p:cNvPr>
          <p:cNvSpPr>
            <a:spLocks noGrp="1"/>
          </p:cNvSpPr>
          <p:nvPr>
            <p:ph type="title"/>
          </p:nvPr>
        </p:nvSpPr>
        <p:spPr>
          <a:xfrm>
            <a:off x="269345" y="160865"/>
            <a:ext cx="8534400" cy="1507067"/>
          </a:xfrm>
        </p:spPr>
        <p:txBody>
          <a:bodyPr/>
          <a:lstStyle/>
          <a:p>
            <a:r>
              <a:rPr lang="ja-JP" altLang="en-US" b="1" dirty="0"/>
              <a:t>口腔ケアの</a:t>
            </a:r>
            <a:r>
              <a:rPr lang="en-US" altLang="ja-JP" b="1" dirty="0"/>
              <a:t>3</a:t>
            </a:r>
            <a:r>
              <a:rPr lang="ja-JP" altLang="en-US" b="1" dirty="0"/>
              <a:t>つの柱</a:t>
            </a:r>
            <a:endParaRPr kumimoji="1" lang="ja-JP" altLang="en-US" dirty="0"/>
          </a:p>
        </p:txBody>
      </p:sp>
      <p:sp>
        <p:nvSpPr>
          <p:cNvPr id="3" name="コンテンツ プレースホルダー 2">
            <a:extLst>
              <a:ext uri="{FF2B5EF4-FFF2-40B4-BE49-F238E27FC236}">
                <a16:creationId xmlns:a16="http://schemas.microsoft.com/office/drawing/2014/main" id="{86B55ADE-6AFA-4E3F-0A23-963912FE3A19}"/>
              </a:ext>
            </a:extLst>
          </p:cNvPr>
          <p:cNvSpPr>
            <a:spLocks noGrp="1"/>
          </p:cNvSpPr>
          <p:nvPr>
            <p:ph idx="1"/>
          </p:nvPr>
        </p:nvSpPr>
        <p:spPr>
          <a:xfrm>
            <a:off x="1293812" y="2260600"/>
            <a:ext cx="8534400" cy="3615267"/>
          </a:xfrm>
        </p:spPr>
        <p:txBody>
          <a:bodyPr>
            <a:normAutofit lnSpcReduction="10000"/>
          </a:bodyPr>
          <a:lstStyle/>
          <a:p>
            <a:r>
              <a:rPr lang="ja-JP" altLang="en-US" b="1" dirty="0">
                <a:highlight>
                  <a:srgbClr val="FFFF00"/>
                </a:highlight>
              </a:rPr>
              <a:t>器質的ケア</a:t>
            </a:r>
            <a:r>
              <a:rPr lang="en-US" altLang="ja-JP" b="1" dirty="0">
                <a:highlight>
                  <a:srgbClr val="FFFF00"/>
                </a:highlight>
              </a:rPr>
              <a:t>:</a:t>
            </a:r>
            <a:r>
              <a:rPr lang="ja-JP" altLang="en-US" dirty="0">
                <a:highlight>
                  <a:srgbClr val="FFFF00"/>
                </a:highlight>
              </a:rPr>
              <a:t> 口腔内を清潔に保つケア</a:t>
            </a:r>
          </a:p>
          <a:p>
            <a:pPr lvl="1"/>
            <a:r>
              <a:rPr lang="ja-JP" altLang="en-US" dirty="0">
                <a:highlight>
                  <a:srgbClr val="FFFF00"/>
                </a:highlight>
              </a:rPr>
              <a:t>歯ブラシ、歯間ブラシ、舌ブラシの使用</a:t>
            </a:r>
          </a:p>
          <a:p>
            <a:pPr lvl="1"/>
            <a:r>
              <a:rPr lang="ja-JP" altLang="en-US" dirty="0">
                <a:highlight>
                  <a:srgbClr val="FFFF00"/>
                </a:highlight>
              </a:rPr>
              <a:t>義歯の適切な清掃と管理</a:t>
            </a:r>
          </a:p>
          <a:p>
            <a:r>
              <a:rPr lang="ja-JP" altLang="en-US" b="1" dirty="0">
                <a:highlight>
                  <a:srgbClr val="FFFF00"/>
                </a:highlight>
              </a:rPr>
              <a:t>機能的ケア</a:t>
            </a:r>
            <a:r>
              <a:rPr lang="en-US" altLang="ja-JP" b="1" dirty="0">
                <a:highlight>
                  <a:srgbClr val="FFFF00"/>
                </a:highlight>
              </a:rPr>
              <a:t>:</a:t>
            </a:r>
            <a:r>
              <a:rPr lang="ja-JP" altLang="en-US" dirty="0">
                <a:highlight>
                  <a:srgbClr val="FFFF00"/>
                </a:highlight>
              </a:rPr>
              <a:t> 口腔機能（咀嚼、嚥下、発音）を維持・向上させるケア</a:t>
            </a:r>
          </a:p>
          <a:p>
            <a:pPr lvl="1"/>
            <a:r>
              <a:rPr lang="ja-JP" altLang="en-US" dirty="0">
                <a:highlight>
                  <a:srgbClr val="FFFF00"/>
                </a:highlight>
              </a:rPr>
              <a:t>口腔体操（舌、頬、口唇の運動）</a:t>
            </a:r>
          </a:p>
          <a:p>
            <a:pPr lvl="1"/>
            <a:r>
              <a:rPr lang="ja-JP" altLang="en-US" dirty="0">
                <a:highlight>
                  <a:srgbClr val="FFFF00"/>
                </a:highlight>
              </a:rPr>
              <a:t>唾液腺マッサージ</a:t>
            </a:r>
          </a:p>
          <a:p>
            <a:r>
              <a:rPr lang="ja-JP" altLang="en-US" b="1" dirty="0">
                <a:highlight>
                  <a:srgbClr val="FFFF00"/>
                </a:highlight>
              </a:rPr>
              <a:t>専門的ケア</a:t>
            </a:r>
            <a:r>
              <a:rPr lang="en-US" altLang="ja-JP" b="1" dirty="0">
                <a:highlight>
                  <a:srgbClr val="FFFF00"/>
                </a:highlight>
              </a:rPr>
              <a:t>:</a:t>
            </a:r>
            <a:r>
              <a:rPr lang="ja-JP" altLang="en-US" dirty="0">
                <a:highlight>
                  <a:srgbClr val="FFFF00"/>
                </a:highlight>
              </a:rPr>
              <a:t> 歯科医療専門職との連携</a:t>
            </a:r>
          </a:p>
          <a:p>
            <a:pPr lvl="1"/>
            <a:r>
              <a:rPr lang="ja-JP" altLang="en-US" dirty="0">
                <a:highlight>
                  <a:srgbClr val="FFFF00"/>
                </a:highlight>
              </a:rPr>
              <a:t>定期的な歯科検診や相談</a:t>
            </a:r>
          </a:p>
          <a:p>
            <a:pPr lvl="1"/>
            <a:r>
              <a:rPr lang="ja-JP" altLang="en-US" dirty="0">
                <a:highlight>
                  <a:srgbClr val="FFFF00"/>
                </a:highlight>
              </a:rPr>
              <a:t>歯科衛生士による専門的クリーニングや指導</a:t>
            </a:r>
          </a:p>
          <a:p>
            <a:endParaRPr kumimoji="1" lang="ja-JP" altLang="en-US" dirty="0"/>
          </a:p>
        </p:txBody>
      </p:sp>
    </p:spTree>
    <p:extLst>
      <p:ext uri="{BB962C8B-B14F-4D97-AF65-F5344CB8AC3E}">
        <p14:creationId xmlns:p14="http://schemas.microsoft.com/office/powerpoint/2010/main" val="272332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889BF-C039-7BDF-0559-B35FBC5BD83E}"/>
              </a:ext>
            </a:extLst>
          </p:cNvPr>
          <p:cNvSpPr>
            <a:spLocks noGrp="1"/>
          </p:cNvSpPr>
          <p:nvPr>
            <p:ph type="title"/>
          </p:nvPr>
        </p:nvSpPr>
        <p:spPr>
          <a:xfrm>
            <a:off x="447145" y="220132"/>
            <a:ext cx="8534400" cy="1507067"/>
          </a:xfrm>
        </p:spPr>
        <p:txBody>
          <a:bodyPr/>
          <a:lstStyle/>
          <a:p>
            <a:r>
              <a:rPr lang="ja-JP" altLang="en-US" b="1" dirty="0"/>
              <a:t>なぜ通所介護で口腔ケアが必要か</a:t>
            </a:r>
            <a:endParaRPr kumimoji="1" lang="ja-JP" altLang="en-US" dirty="0"/>
          </a:p>
        </p:txBody>
      </p:sp>
      <p:sp>
        <p:nvSpPr>
          <p:cNvPr id="3" name="コンテンツ プレースホルダー 2">
            <a:extLst>
              <a:ext uri="{FF2B5EF4-FFF2-40B4-BE49-F238E27FC236}">
                <a16:creationId xmlns:a16="http://schemas.microsoft.com/office/drawing/2014/main" id="{999313C4-2F27-D46B-BFF0-DEB01EA8ABE5}"/>
              </a:ext>
            </a:extLst>
          </p:cNvPr>
          <p:cNvSpPr>
            <a:spLocks noGrp="1"/>
          </p:cNvSpPr>
          <p:nvPr>
            <p:ph idx="1"/>
          </p:nvPr>
        </p:nvSpPr>
        <p:spPr>
          <a:xfrm>
            <a:off x="931333" y="2514600"/>
            <a:ext cx="9929812" cy="3615267"/>
          </a:xfrm>
        </p:spPr>
        <p:txBody>
          <a:bodyPr/>
          <a:lstStyle/>
          <a:p>
            <a:pPr marL="0" indent="0">
              <a:buNone/>
            </a:pPr>
            <a:endParaRPr lang="ja-JP" altLang="en-US" b="1" dirty="0"/>
          </a:p>
          <a:p>
            <a:r>
              <a:rPr lang="ja-JP" altLang="en-US" sz="2400" b="1" dirty="0">
                <a:highlight>
                  <a:srgbClr val="FFFF00"/>
                </a:highlight>
              </a:rPr>
              <a:t>利用者様の状態把握</a:t>
            </a:r>
            <a:r>
              <a:rPr lang="en-US" altLang="ja-JP" sz="2400" b="1" dirty="0">
                <a:highlight>
                  <a:srgbClr val="FFFF00"/>
                </a:highlight>
              </a:rPr>
              <a:t>:</a:t>
            </a:r>
            <a:r>
              <a:rPr lang="ja-JP" altLang="en-US" sz="2400" dirty="0">
                <a:highlight>
                  <a:srgbClr val="FFFF00"/>
                </a:highlight>
              </a:rPr>
              <a:t> 専門的な視点で口腔内環境をチェック。</a:t>
            </a:r>
          </a:p>
          <a:p>
            <a:r>
              <a:rPr lang="ja-JP" altLang="en-US" sz="2400" b="1" dirty="0">
                <a:highlight>
                  <a:srgbClr val="FFFF00"/>
                </a:highlight>
              </a:rPr>
              <a:t>スタッフの知識向上</a:t>
            </a:r>
            <a:r>
              <a:rPr lang="en-US" altLang="ja-JP" sz="2400" b="1" dirty="0">
                <a:highlight>
                  <a:srgbClr val="FFFF00"/>
                </a:highlight>
              </a:rPr>
              <a:t>:</a:t>
            </a:r>
            <a:r>
              <a:rPr lang="ja-JP" altLang="en-US" sz="2400" dirty="0">
                <a:highlight>
                  <a:srgbClr val="FFFF00"/>
                </a:highlight>
              </a:rPr>
              <a:t> 適切な口腔ケア方法を学び、実践できる。</a:t>
            </a:r>
          </a:p>
          <a:p>
            <a:r>
              <a:rPr lang="ja-JP" altLang="en-US" sz="2400" b="1" dirty="0">
                <a:highlight>
                  <a:srgbClr val="FFFF00"/>
                </a:highlight>
              </a:rPr>
              <a:t>個別ケアの実践</a:t>
            </a:r>
            <a:r>
              <a:rPr lang="en-US" altLang="ja-JP" sz="2400" b="1" dirty="0">
                <a:highlight>
                  <a:srgbClr val="FFFF00"/>
                </a:highlight>
              </a:rPr>
              <a:t>:</a:t>
            </a:r>
            <a:r>
              <a:rPr lang="ja-JP" altLang="en-US" sz="2400" dirty="0">
                <a:highlight>
                  <a:srgbClr val="FFFF00"/>
                </a:highlight>
              </a:rPr>
              <a:t> 一人ひとりに合ったケアプランを作成し、継続的に支援する。</a:t>
            </a:r>
          </a:p>
          <a:p>
            <a:r>
              <a:rPr lang="ja-JP" altLang="en-US" sz="2400" b="1" dirty="0">
                <a:highlight>
                  <a:srgbClr val="FFFF00"/>
                </a:highlight>
              </a:rPr>
              <a:t>多職種連携</a:t>
            </a:r>
            <a:r>
              <a:rPr lang="en-US" altLang="ja-JP" sz="2400" b="1" dirty="0">
                <a:highlight>
                  <a:srgbClr val="FFFF00"/>
                </a:highlight>
              </a:rPr>
              <a:t>:</a:t>
            </a:r>
            <a:r>
              <a:rPr lang="ja-JP" altLang="en-US" sz="2400" dirty="0">
                <a:highlight>
                  <a:srgbClr val="FFFF00"/>
                </a:highlight>
              </a:rPr>
              <a:t> ケアマネジャー、歯科医療機関との連携を強化。</a:t>
            </a:r>
          </a:p>
          <a:p>
            <a:endParaRPr kumimoji="1" lang="ja-JP" altLang="en-US" dirty="0"/>
          </a:p>
        </p:txBody>
      </p:sp>
    </p:spTree>
    <p:extLst>
      <p:ext uri="{BB962C8B-B14F-4D97-AF65-F5344CB8AC3E}">
        <p14:creationId xmlns:p14="http://schemas.microsoft.com/office/powerpoint/2010/main" val="158280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8561D-6DCD-E17A-1345-300DFA23AEAC}"/>
              </a:ext>
            </a:extLst>
          </p:cNvPr>
          <p:cNvSpPr>
            <a:spLocks noGrp="1"/>
          </p:cNvSpPr>
          <p:nvPr>
            <p:ph type="title"/>
          </p:nvPr>
        </p:nvSpPr>
        <p:spPr>
          <a:xfrm>
            <a:off x="1090612" y="474132"/>
            <a:ext cx="8534400" cy="1507067"/>
          </a:xfrm>
        </p:spPr>
        <p:txBody>
          <a:bodyPr>
            <a:normAutofit/>
          </a:bodyPr>
          <a:lstStyle/>
          <a:p>
            <a:r>
              <a:rPr lang="ja-JP" altLang="en-US" sz="3200" b="1" dirty="0"/>
              <a:t>実践事例（</a:t>
            </a:r>
            <a:r>
              <a:rPr lang="en-US" altLang="ja-JP" sz="3200" b="1" dirty="0"/>
              <a:t>1</a:t>
            </a:r>
            <a:r>
              <a:rPr lang="ja-JP" altLang="en-US" sz="3200" b="1" dirty="0"/>
              <a:t>）利用者様の口腔内環境調査</a:t>
            </a:r>
            <a:endParaRPr kumimoji="1" lang="ja-JP" altLang="en-US" sz="3200" dirty="0"/>
          </a:p>
        </p:txBody>
      </p:sp>
      <p:sp>
        <p:nvSpPr>
          <p:cNvPr id="3" name="コンテンツ プレースホルダー 2">
            <a:extLst>
              <a:ext uri="{FF2B5EF4-FFF2-40B4-BE49-F238E27FC236}">
                <a16:creationId xmlns:a16="http://schemas.microsoft.com/office/drawing/2014/main" id="{FF5F0314-2565-8315-5C93-F0D317BF9FCC}"/>
              </a:ext>
            </a:extLst>
          </p:cNvPr>
          <p:cNvSpPr>
            <a:spLocks noGrp="1"/>
          </p:cNvSpPr>
          <p:nvPr>
            <p:ph idx="1"/>
          </p:nvPr>
        </p:nvSpPr>
        <p:spPr>
          <a:xfrm>
            <a:off x="220133" y="2404534"/>
            <a:ext cx="10143067" cy="3615267"/>
          </a:xfrm>
        </p:spPr>
        <p:txBody>
          <a:bodyPr/>
          <a:lstStyle/>
          <a:p>
            <a:r>
              <a:rPr lang="ja-JP" altLang="en-US" sz="2400" b="1" dirty="0">
                <a:highlight>
                  <a:srgbClr val="FFFF00"/>
                </a:highlight>
              </a:rPr>
              <a:t>アセスメントシートの活用</a:t>
            </a:r>
            <a:r>
              <a:rPr lang="en-US" altLang="ja-JP" sz="2400" b="1" dirty="0">
                <a:highlight>
                  <a:srgbClr val="FFFF00"/>
                </a:highlight>
              </a:rPr>
              <a:t>:</a:t>
            </a:r>
            <a:r>
              <a:rPr lang="ja-JP" altLang="en-US" sz="2400" dirty="0">
                <a:highlight>
                  <a:srgbClr val="FFFF00"/>
                </a:highlight>
              </a:rPr>
              <a:t> 利用者様の口腔内の状態（歯のぐらつき、義歯の状態、舌苔など）を観察し、記録する。</a:t>
            </a:r>
          </a:p>
          <a:p>
            <a:r>
              <a:rPr lang="ja-JP" altLang="en-US" sz="2400" b="1" dirty="0">
                <a:highlight>
                  <a:srgbClr val="FFFF00"/>
                </a:highlight>
              </a:rPr>
              <a:t>具体例</a:t>
            </a:r>
            <a:r>
              <a:rPr lang="en-US" altLang="ja-JP" sz="2400" b="1" dirty="0">
                <a:highlight>
                  <a:srgbClr val="FFFF00"/>
                </a:highlight>
              </a:rPr>
              <a:t>:</a:t>
            </a:r>
            <a:r>
              <a:rPr lang="ja-JP" altLang="en-US" sz="2400" dirty="0">
                <a:highlight>
                  <a:srgbClr val="FFFF00"/>
                </a:highlight>
              </a:rPr>
              <a:t> 写真やイラストを用いて、観察ポイントをわかりやすく示す。</a:t>
            </a:r>
          </a:p>
          <a:p>
            <a:r>
              <a:rPr lang="ja-JP" altLang="en-US" sz="2400" b="1" dirty="0">
                <a:highlight>
                  <a:srgbClr val="FFFF00"/>
                </a:highlight>
              </a:rPr>
              <a:t>ポイント</a:t>
            </a:r>
            <a:r>
              <a:rPr lang="en-US" altLang="ja-JP" sz="2400" b="1" dirty="0">
                <a:highlight>
                  <a:srgbClr val="FFFF00"/>
                </a:highlight>
              </a:rPr>
              <a:t>:</a:t>
            </a:r>
            <a:r>
              <a:rPr lang="ja-JP" altLang="en-US" sz="2400" dirty="0">
                <a:highlight>
                  <a:srgbClr val="FFFF00"/>
                </a:highlight>
              </a:rPr>
              <a:t> 口腔内の状態をスタッフ間で共有する。</a:t>
            </a:r>
          </a:p>
          <a:p>
            <a:endParaRPr kumimoji="1" lang="ja-JP" altLang="en-US" dirty="0"/>
          </a:p>
        </p:txBody>
      </p:sp>
    </p:spTree>
    <p:extLst>
      <p:ext uri="{BB962C8B-B14F-4D97-AF65-F5344CB8AC3E}">
        <p14:creationId xmlns:p14="http://schemas.microsoft.com/office/powerpoint/2010/main" val="128185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EC193-1406-C4CC-275D-A0C98A7C9988}"/>
              </a:ext>
            </a:extLst>
          </p:cNvPr>
          <p:cNvSpPr>
            <a:spLocks noGrp="1"/>
          </p:cNvSpPr>
          <p:nvPr>
            <p:ph type="title"/>
          </p:nvPr>
        </p:nvSpPr>
        <p:spPr>
          <a:xfrm>
            <a:off x="684212" y="245532"/>
            <a:ext cx="8534400" cy="1507067"/>
          </a:xfrm>
        </p:spPr>
        <p:txBody>
          <a:bodyPr>
            <a:normAutofit/>
          </a:bodyPr>
          <a:lstStyle/>
          <a:p>
            <a:r>
              <a:rPr lang="ja-JP" altLang="en-US" sz="3200" b="1" dirty="0"/>
              <a:t>実践事例（</a:t>
            </a:r>
            <a:r>
              <a:rPr lang="en-US" altLang="ja-JP" sz="3200" b="1" dirty="0"/>
              <a:t>2</a:t>
            </a:r>
            <a:r>
              <a:rPr lang="ja-JP" altLang="en-US" sz="3200" b="1" dirty="0"/>
              <a:t>）適切な口腔ケア用品の選定</a:t>
            </a:r>
            <a:endParaRPr kumimoji="1" lang="ja-JP" altLang="en-US" sz="3200" dirty="0"/>
          </a:p>
        </p:txBody>
      </p:sp>
      <p:sp>
        <p:nvSpPr>
          <p:cNvPr id="3" name="コンテンツ プレースホルダー 2">
            <a:extLst>
              <a:ext uri="{FF2B5EF4-FFF2-40B4-BE49-F238E27FC236}">
                <a16:creationId xmlns:a16="http://schemas.microsoft.com/office/drawing/2014/main" id="{573D5F05-7B50-FA5E-50A4-DE62956C09B0}"/>
              </a:ext>
            </a:extLst>
          </p:cNvPr>
          <p:cNvSpPr>
            <a:spLocks noGrp="1"/>
          </p:cNvSpPr>
          <p:nvPr>
            <p:ph idx="1"/>
          </p:nvPr>
        </p:nvSpPr>
        <p:spPr>
          <a:xfrm>
            <a:off x="143933" y="2497667"/>
            <a:ext cx="11980334" cy="3615267"/>
          </a:xfrm>
        </p:spPr>
        <p:txBody>
          <a:bodyPr/>
          <a:lstStyle/>
          <a:p>
            <a:r>
              <a:rPr lang="ja-JP" altLang="en-US" sz="2400" b="1" dirty="0">
                <a:highlight>
                  <a:srgbClr val="FFFF00"/>
                </a:highlight>
              </a:rPr>
              <a:t>利用者様ごとの選定</a:t>
            </a:r>
            <a:r>
              <a:rPr lang="en-US" altLang="ja-JP" sz="2400" b="1" dirty="0">
                <a:highlight>
                  <a:srgbClr val="FFFF00"/>
                </a:highlight>
              </a:rPr>
              <a:t>:</a:t>
            </a:r>
            <a:r>
              <a:rPr lang="ja-JP" altLang="en-US" sz="2400" dirty="0">
                <a:highlight>
                  <a:srgbClr val="FFFF00"/>
                </a:highlight>
              </a:rPr>
              <a:t> 歯ブラシの種類（ヘッドの大きさ、毛の硬さ）、歯間ブラシ、舌ブラシなど、個々の状態に合わせて選ぶ。</a:t>
            </a:r>
          </a:p>
          <a:p>
            <a:r>
              <a:rPr lang="ja-JP" altLang="en-US" sz="2400" b="1" dirty="0">
                <a:highlight>
                  <a:srgbClr val="FFFF00"/>
                </a:highlight>
              </a:rPr>
              <a:t>義歯ケア</a:t>
            </a:r>
            <a:r>
              <a:rPr lang="en-US" altLang="ja-JP" sz="2400" b="1" dirty="0">
                <a:highlight>
                  <a:srgbClr val="FFFF00"/>
                </a:highlight>
              </a:rPr>
              <a:t>:</a:t>
            </a:r>
            <a:r>
              <a:rPr lang="ja-JP" altLang="en-US" sz="2400" dirty="0">
                <a:highlight>
                  <a:srgbClr val="FFFF00"/>
                </a:highlight>
              </a:rPr>
              <a:t> 義歯ブラシと義歯洗浄剤の正しい使い方を説明。</a:t>
            </a:r>
          </a:p>
          <a:p>
            <a:r>
              <a:rPr lang="ja-JP" altLang="en-US" sz="2400" b="1" dirty="0">
                <a:highlight>
                  <a:srgbClr val="FFFF00"/>
                </a:highlight>
              </a:rPr>
              <a:t>ポイント</a:t>
            </a:r>
            <a:r>
              <a:rPr lang="en-US" altLang="ja-JP" sz="2400" b="1" dirty="0">
                <a:highlight>
                  <a:srgbClr val="FFFF00"/>
                </a:highlight>
              </a:rPr>
              <a:t>:</a:t>
            </a:r>
            <a:r>
              <a:rPr lang="ja-JP" altLang="en-US" sz="2400" dirty="0">
                <a:highlight>
                  <a:srgbClr val="FFFF00"/>
                </a:highlight>
              </a:rPr>
              <a:t> 義歯の着脱方法も丁寧に解説する。</a:t>
            </a:r>
          </a:p>
          <a:p>
            <a:endParaRPr kumimoji="1" lang="ja-JP" altLang="en-US" dirty="0"/>
          </a:p>
        </p:txBody>
      </p:sp>
    </p:spTree>
    <p:extLst>
      <p:ext uri="{BB962C8B-B14F-4D97-AF65-F5344CB8AC3E}">
        <p14:creationId xmlns:p14="http://schemas.microsoft.com/office/powerpoint/2010/main" val="217314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1CDD6-97DC-7E6A-89F9-971D4F957E66}"/>
              </a:ext>
            </a:extLst>
          </p:cNvPr>
          <p:cNvSpPr>
            <a:spLocks noGrp="1"/>
          </p:cNvSpPr>
          <p:nvPr>
            <p:ph type="title"/>
          </p:nvPr>
        </p:nvSpPr>
        <p:spPr>
          <a:xfrm>
            <a:off x="303212" y="253999"/>
            <a:ext cx="8534400" cy="1507067"/>
          </a:xfrm>
        </p:spPr>
        <p:txBody>
          <a:bodyPr>
            <a:normAutofit fontScale="90000"/>
          </a:bodyPr>
          <a:lstStyle/>
          <a:p>
            <a:r>
              <a:rPr lang="ja-JP" altLang="en-US" b="1" dirty="0"/>
              <a:t>実践事例（</a:t>
            </a:r>
            <a:r>
              <a:rPr lang="en-US" altLang="ja-JP" b="1" dirty="0"/>
              <a:t>3</a:t>
            </a:r>
            <a:r>
              <a:rPr lang="ja-JP" altLang="en-US" b="1" dirty="0"/>
              <a:t>）効果的な口腔機能訓練</a:t>
            </a:r>
            <a:br>
              <a:rPr lang="ja-JP" altLang="en-US" b="1" dirty="0"/>
            </a:br>
            <a:br>
              <a:rPr lang="ja-JP" altLang="en-US" dirty="0"/>
            </a:br>
            <a:endParaRPr kumimoji="1" lang="ja-JP" altLang="en-US" dirty="0"/>
          </a:p>
        </p:txBody>
      </p:sp>
      <p:sp>
        <p:nvSpPr>
          <p:cNvPr id="4" name="コンテンツ プレースホルダー 3">
            <a:extLst>
              <a:ext uri="{FF2B5EF4-FFF2-40B4-BE49-F238E27FC236}">
                <a16:creationId xmlns:a16="http://schemas.microsoft.com/office/drawing/2014/main" id="{4ED5936D-1961-A054-678E-720ED9CE24C4}"/>
              </a:ext>
            </a:extLst>
          </p:cNvPr>
          <p:cNvSpPr>
            <a:spLocks noGrp="1"/>
          </p:cNvSpPr>
          <p:nvPr>
            <p:ph sz="half" idx="1"/>
          </p:nvPr>
        </p:nvSpPr>
        <p:spPr>
          <a:xfrm>
            <a:off x="514878" y="1964267"/>
            <a:ext cx="6918855" cy="3615267"/>
          </a:xfrm>
        </p:spPr>
        <p:txBody>
          <a:bodyPr/>
          <a:lstStyle/>
          <a:p>
            <a:r>
              <a:rPr lang="ja-JP" altLang="en-US" sz="2400" b="1" dirty="0">
                <a:highlight>
                  <a:srgbClr val="FFFF00"/>
                </a:highlight>
              </a:rPr>
              <a:t>口腔体操</a:t>
            </a:r>
            <a:r>
              <a:rPr lang="en-US" altLang="ja-JP" sz="2400" b="1" dirty="0">
                <a:highlight>
                  <a:srgbClr val="FFFF00"/>
                </a:highlight>
              </a:rPr>
              <a:t>:</a:t>
            </a:r>
            <a:r>
              <a:rPr lang="ja-JP" altLang="en-US" sz="2400" dirty="0">
                <a:highlight>
                  <a:srgbClr val="FFFF00"/>
                </a:highlight>
              </a:rPr>
              <a:t> 実際にスタッフ全員でやってみる</a:t>
            </a:r>
          </a:p>
          <a:p>
            <a:pPr lvl="1"/>
            <a:r>
              <a:rPr lang="ja-JP" altLang="en-US" sz="2400" dirty="0">
                <a:highlight>
                  <a:srgbClr val="FFFF00"/>
                </a:highlight>
              </a:rPr>
              <a:t>例：「パタカラ体操」の効果とやり方</a:t>
            </a:r>
          </a:p>
          <a:p>
            <a:r>
              <a:rPr lang="ja-JP" altLang="en-US" sz="2400" b="1" dirty="0">
                <a:highlight>
                  <a:srgbClr val="FFFF00"/>
                </a:highlight>
              </a:rPr>
              <a:t>唾液腺マッサージ</a:t>
            </a:r>
            <a:r>
              <a:rPr lang="en-US" altLang="ja-JP" sz="2400" b="1" dirty="0">
                <a:highlight>
                  <a:srgbClr val="FFFF00"/>
                </a:highlight>
              </a:rPr>
              <a:t>:</a:t>
            </a:r>
            <a:r>
              <a:rPr lang="ja-JP" altLang="en-US" sz="2400" dirty="0">
                <a:highlight>
                  <a:srgbClr val="FFFF00"/>
                </a:highlight>
              </a:rPr>
              <a:t> 方法と効果を説明。</a:t>
            </a:r>
          </a:p>
          <a:p>
            <a:endParaRPr lang="ja-JP" altLang="en-US" dirty="0"/>
          </a:p>
        </p:txBody>
      </p:sp>
      <p:pic>
        <p:nvPicPr>
          <p:cNvPr id="6" name="コンテンツ プレースホルダー 5" descr="床, 屋内, 人, 窓 が含まれている画像&#10;&#10;AI 生成コンテンツは誤りを含む可能性があります。">
            <a:extLst>
              <a:ext uri="{FF2B5EF4-FFF2-40B4-BE49-F238E27FC236}">
                <a16:creationId xmlns:a16="http://schemas.microsoft.com/office/drawing/2014/main" id="{80616D1A-9AD0-D03A-138F-4106498AD76E}"/>
              </a:ext>
            </a:extLst>
          </p:cNvPr>
          <p:cNvPicPr>
            <a:picLocks noGrp="1" noChangeAspect="1"/>
          </p:cNvPicPr>
          <p:nvPr>
            <p:ph sz="half" idx="2"/>
          </p:nvPr>
        </p:nvPicPr>
        <p:blipFill>
          <a:blip r:embed="rId3"/>
          <a:stretch>
            <a:fillRect/>
          </a:stretch>
        </p:blipFill>
        <p:spPr>
          <a:xfrm>
            <a:off x="7149740" y="1845733"/>
            <a:ext cx="4818561" cy="3852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60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A1519-0307-ED2B-7372-4955BD8BD5C3}"/>
              </a:ext>
            </a:extLst>
          </p:cNvPr>
          <p:cNvSpPr>
            <a:spLocks noGrp="1"/>
          </p:cNvSpPr>
          <p:nvPr>
            <p:ph type="title"/>
          </p:nvPr>
        </p:nvSpPr>
        <p:spPr>
          <a:xfrm>
            <a:off x="370945" y="380998"/>
            <a:ext cx="8534400" cy="1507067"/>
          </a:xfrm>
        </p:spPr>
        <p:txBody>
          <a:bodyPr/>
          <a:lstStyle/>
          <a:p>
            <a:r>
              <a:rPr lang="ja-JP" altLang="en-US" b="1" dirty="0"/>
              <a:t>効果測定とフィードバック</a:t>
            </a:r>
            <a:endParaRPr kumimoji="1" lang="ja-JP" altLang="en-US" dirty="0"/>
          </a:p>
        </p:txBody>
      </p:sp>
      <p:sp>
        <p:nvSpPr>
          <p:cNvPr id="3" name="コンテンツ プレースホルダー 2">
            <a:extLst>
              <a:ext uri="{FF2B5EF4-FFF2-40B4-BE49-F238E27FC236}">
                <a16:creationId xmlns:a16="http://schemas.microsoft.com/office/drawing/2014/main" id="{4C72CC53-FCB9-0343-21AE-4625099D31BA}"/>
              </a:ext>
            </a:extLst>
          </p:cNvPr>
          <p:cNvSpPr>
            <a:spLocks noGrp="1"/>
          </p:cNvSpPr>
          <p:nvPr>
            <p:ph idx="1"/>
          </p:nvPr>
        </p:nvSpPr>
        <p:spPr>
          <a:xfrm>
            <a:off x="474133" y="2514600"/>
            <a:ext cx="11489267" cy="3615267"/>
          </a:xfrm>
        </p:spPr>
        <p:txBody>
          <a:bodyPr/>
          <a:lstStyle/>
          <a:p>
            <a:r>
              <a:rPr lang="ja-JP" altLang="en-US" sz="2400" b="1" dirty="0">
                <a:highlight>
                  <a:srgbClr val="FFFF00"/>
                </a:highlight>
              </a:rPr>
              <a:t>記録と評価</a:t>
            </a:r>
            <a:r>
              <a:rPr lang="en-US" altLang="ja-JP" sz="2400" b="1" dirty="0">
                <a:highlight>
                  <a:srgbClr val="FFFF00"/>
                </a:highlight>
              </a:rPr>
              <a:t>:</a:t>
            </a:r>
            <a:r>
              <a:rPr lang="ja-JP" altLang="en-US" sz="2400" dirty="0">
                <a:highlight>
                  <a:srgbClr val="FFFF00"/>
                </a:highlight>
              </a:rPr>
              <a:t> ケア後の口腔内の変化、食事量の変化、表情の変化などを記録し、効果を評価する。</a:t>
            </a:r>
          </a:p>
          <a:p>
            <a:r>
              <a:rPr lang="ja-JP" altLang="en-US" sz="2400" b="1" dirty="0">
                <a:highlight>
                  <a:srgbClr val="FFFF00"/>
                </a:highlight>
              </a:rPr>
              <a:t>スタッフ間の共有</a:t>
            </a:r>
            <a:r>
              <a:rPr lang="en-US" altLang="ja-JP" sz="2400" b="1" dirty="0">
                <a:highlight>
                  <a:srgbClr val="FFFF00"/>
                </a:highlight>
              </a:rPr>
              <a:t>:</a:t>
            </a:r>
            <a:r>
              <a:rPr lang="ja-JP" altLang="en-US" sz="2400" dirty="0">
                <a:highlight>
                  <a:srgbClr val="FFFF00"/>
                </a:highlight>
              </a:rPr>
              <a:t> 定期的にミーティングを行い、課題や成功事例を共有する。</a:t>
            </a:r>
          </a:p>
          <a:p>
            <a:r>
              <a:rPr lang="ja-JP" altLang="en-US" sz="2400" b="1" dirty="0">
                <a:highlight>
                  <a:srgbClr val="FFFF00"/>
                </a:highlight>
              </a:rPr>
              <a:t>専門家への相談</a:t>
            </a:r>
            <a:r>
              <a:rPr lang="en-US" altLang="ja-JP" sz="2400" b="1" dirty="0">
                <a:highlight>
                  <a:srgbClr val="FFFF00"/>
                </a:highlight>
              </a:rPr>
              <a:t>:</a:t>
            </a:r>
            <a:r>
              <a:rPr lang="ja-JP" altLang="en-US" sz="2400" dirty="0">
                <a:highlight>
                  <a:srgbClr val="FFFF00"/>
                </a:highlight>
              </a:rPr>
              <a:t> 明らかな問題があれば、歯科医療機関へ相談し、専門的ケアにつなげる。</a:t>
            </a:r>
          </a:p>
          <a:p>
            <a:endParaRPr kumimoji="1" lang="ja-JP" altLang="en-US" dirty="0"/>
          </a:p>
        </p:txBody>
      </p:sp>
    </p:spTree>
    <p:extLst>
      <p:ext uri="{BB962C8B-B14F-4D97-AF65-F5344CB8AC3E}">
        <p14:creationId xmlns:p14="http://schemas.microsoft.com/office/powerpoint/2010/main" val="265990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1271848"/>
            <a:ext cx="8534400" cy="4722552"/>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１，　開会のあいさつ</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２，　出席者紹介</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３，　運営推進会議の開催目的</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４，　事業開設の経緯</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５，　利用者様の年齢・介護度</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６，　活動報告</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７，　意見交換</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８，　閉会のあいさつ</a:t>
            </a:r>
            <a:br>
              <a:rPr lang="en-US" altLang="ja-JP" sz="2400" dirty="0">
                <a:latin typeface="HG丸ｺﾞｼｯｸM-PRO" panose="020F0600000000000000" pitchFamily="50" charset="-128"/>
                <a:ea typeface="HG丸ｺﾞｼｯｸM-PRO" panose="020F0600000000000000" pitchFamily="50" charset="-128"/>
              </a:rPr>
            </a:b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次回開催は、令和</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月</a:t>
            </a:r>
            <a:r>
              <a:rPr lang="en-US" altLang="ja-JP" sz="2400" dirty="0">
                <a:latin typeface="HG丸ｺﾞｼｯｸM-PRO" panose="020F0600000000000000" pitchFamily="50" charset="-128"/>
                <a:ea typeface="HG丸ｺﾞｼｯｸM-PRO" panose="020F0600000000000000" pitchFamily="50" charset="-128"/>
              </a:rPr>
              <a:t>27</a:t>
            </a:r>
            <a:r>
              <a:rPr lang="ja-JP" altLang="en-US" sz="2400" dirty="0">
                <a:latin typeface="HG丸ｺﾞｼｯｸM-PRO" panose="020F0600000000000000" pitchFamily="50" charset="-128"/>
                <a:ea typeface="HG丸ｺﾞｼｯｸM-PRO" panose="020F0600000000000000" pitchFamily="50" charset="-128"/>
              </a:rPr>
              <a:t>日</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金</a:t>
            </a:r>
            <a:r>
              <a:rPr lang="en-US" altLang="ja-JP" sz="2400" dirty="0">
                <a:latin typeface="HG丸ｺﾞｼｯｸM-PRO" panose="020F0600000000000000" pitchFamily="50" charset="-128"/>
                <a:ea typeface="HG丸ｺﾞｼｯｸM-PRO" panose="020F0600000000000000" pitchFamily="50" charset="-128"/>
              </a:rPr>
              <a:t>)13</a:t>
            </a:r>
            <a:r>
              <a:rPr lang="ja-JP" altLang="en-US" sz="2400" dirty="0">
                <a:latin typeface="HG丸ｺﾞｼｯｸM-PRO" panose="020F0600000000000000" pitchFamily="50" charset="-128"/>
                <a:ea typeface="HG丸ｺﾞｼｯｸM-PRO" panose="020F0600000000000000" pitchFamily="50" charset="-128"/>
              </a:rPr>
              <a:t>時</a:t>
            </a:r>
            <a:r>
              <a:rPr lang="en-US" altLang="ja-JP" sz="2400" dirty="0">
                <a:latin typeface="HG丸ｺﾞｼｯｸM-PRO" panose="020F0600000000000000" pitchFamily="50" charset="-128"/>
                <a:ea typeface="HG丸ｺﾞｼｯｸM-PRO" panose="020F0600000000000000" pitchFamily="50" charset="-128"/>
              </a:rPr>
              <a:t>30</a:t>
            </a:r>
            <a:r>
              <a:rPr lang="ja-JP" altLang="en-US" sz="2400" dirty="0">
                <a:latin typeface="HG丸ｺﾞｼｯｸM-PRO" panose="020F0600000000000000" pitchFamily="50" charset="-128"/>
                <a:ea typeface="HG丸ｺﾞｼｯｸM-PRO" panose="020F0600000000000000" pitchFamily="50" charset="-128"/>
              </a:rPr>
              <a:t>分を予定しております。</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388225" y="540328"/>
            <a:ext cx="7830387" cy="665018"/>
          </a:xfrm>
        </p:spPr>
        <p:txBody>
          <a:bodyPr>
            <a:normAutofit fontScale="92500"/>
          </a:bodyPr>
          <a:lstStyle/>
          <a:p>
            <a:r>
              <a:rPr kumimoji="1" lang="ja-JP" altLang="en-US" sz="3200" dirty="0">
                <a:latin typeface="HG丸ｺﾞｼｯｸM-PRO" panose="020F0600000000000000" pitchFamily="50" charset="-128"/>
                <a:ea typeface="HG丸ｺﾞｼｯｸM-PRO" panose="020F0600000000000000" pitchFamily="50" charset="-128"/>
              </a:rPr>
              <a:t>令和</a:t>
            </a:r>
            <a:r>
              <a:rPr kumimoji="1" lang="en-US" altLang="ja-JP" sz="3200" dirty="0">
                <a:latin typeface="HG丸ｺﾞｼｯｸM-PRO" panose="020F0600000000000000" pitchFamily="50" charset="-128"/>
                <a:ea typeface="HG丸ｺﾞｼｯｸM-PRO" panose="020F0600000000000000" pitchFamily="50" charset="-128"/>
              </a:rPr>
              <a:t>7</a:t>
            </a:r>
            <a:r>
              <a:rPr kumimoji="1" lang="ja-JP" altLang="en-US" sz="3200" dirty="0">
                <a:latin typeface="HG丸ｺﾞｼｯｸM-PRO" panose="020F0600000000000000" pitchFamily="50" charset="-128"/>
                <a:ea typeface="HG丸ｺﾞｼｯｸM-PRO" panose="020F0600000000000000" pitchFamily="50" charset="-128"/>
              </a:rPr>
              <a:t>年度　</a:t>
            </a:r>
            <a:r>
              <a:rPr lang="ja-JP" altLang="en-US" sz="3200" dirty="0">
                <a:latin typeface="HG丸ｺﾞｼｯｸM-PRO" panose="020F0600000000000000" pitchFamily="50" charset="-128"/>
                <a:ea typeface="HG丸ｺﾞｼｯｸM-PRO" panose="020F0600000000000000" pitchFamily="50" charset="-128"/>
              </a:rPr>
              <a:t>第</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回　運営推進会議　次第</a:t>
            </a:r>
            <a:endParaRPr lang="en-US" altLang="ja-JP" sz="3200" dirty="0">
              <a:latin typeface="HG丸ｺﾞｼｯｸM-PRO" panose="020F0600000000000000" pitchFamily="50" charset="-128"/>
              <a:ea typeface="HG丸ｺﾞｼｯｸM-PRO" panose="020F0600000000000000" pitchFamily="50" charset="-128"/>
            </a:endParaRPr>
          </a:p>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048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CB6A7C-3BF5-BC5A-BA16-8BE2465577F4}"/>
              </a:ext>
            </a:extLst>
          </p:cNvPr>
          <p:cNvSpPr>
            <a:spLocks noGrp="1"/>
          </p:cNvSpPr>
          <p:nvPr>
            <p:ph type="title"/>
          </p:nvPr>
        </p:nvSpPr>
        <p:spPr>
          <a:xfrm>
            <a:off x="481012" y="177799"/>
            <a:ext cx="8534400" cy="1507067"/>
          </a:xfrm>
        </p:spPr>
        <p:txBody>
          <a:bodyPr/>
          <a:lstStyle/>
          <a:p>
            <a:r>
              <a:rPr lang="ja-JP" altLang="en-US" b="1" dirty="0"/>
              <a:t>まとめ</a:t>
            </a:r>
            <a:endParaRPr kumimoji="1" lang="ja-JP" altLang="en-US" dirty="0"/>
          </a:p>
        </p:txBody>
      </p:sp>
      <p:sp>
        <p:nvSpPr>
          <p:cNvPr id="3" name="コンテンツ プレースホルダー 2">
            <a:extLst>
              <a:ext uri="{FF2B5EF4-FFF2-40B4-BE49-F238E27FC236}">
                <a16:creationId xmlns:a16="http://schemas.microsoft.com/office/drawing/2014/main" id="{2141A452-CAFA-5F40-A806-BA2FFD9F11D8}"/>
              </a:ext>
            </a:extLst>
          </p:cNvPr>
          <p:cNvSpPr>
            <a:spLocks noGrp="1"/>
          </p:cNvSpPr>
          <p:nvPr>
            <p:ph idx="1"/>
          </p:nvPr>
        </p:nvSpPr>
        <p:spPr>
          <a:xfrm>
            <a:off x="855133" y="1684866"/>
            <a:ext cx="11269134" cy="3615267"/>
          </a:xfrm>
        </p:spPr>
        <p:txBody>
          <a:bodyPr/>
          <a:lstStyle/>
          <a:p>
            <a:r>
              <a:rPr lang="ja-JP" altLang="en-US" sz="2400" dirty="0">
                <a:highlight>
                  <a:srgbClr val="FFFF00"/>
                </a:highlight>
              </a:rPr>
              <a:t>口腔ケアは単なる清潔保持ではなく、</a:t>
            </a:r>
            <a:r>
              <a:rPr lang="ja-JP" altLang="en-US" sz="2400" b="1" dirty="0">
                <a:highlight>
                  <a:srgbClr val="FFFF00"/>
                </a:highlight>
              </a:rPr>
              <a:t>利用者様の全身の健康と生きがい</a:t>
            </a:r>
            <a:r>
              <a:rPr lang="ja-JP" altLang="en-US" sz="2400" dirty="0">
                <a:highlight>
                  <a:srgbClr val="FFFF00"/>
                </a:highlight>
              </a:rPr>
              <a:t>に深く関わる。</a:t>
            </a:r>
          </a:p>
          <a:p>
            <a:r>
              <a:rPr lang="ja-JP" altLang="en-US" sz="2400" dirty="0">
                <a:highlight>
                  <a:srgbClr val="FFFF00"/>
                </a:highlight>
              </a:rPr>
              <a:t>通所介護における積極的な口腔ケアの実践は、</a:t>
            </a:r>
            <a:r>
              <a:rPr lang="ja-JP" altLang="en-US" sz="2400" b="1" dirty="0">
                <a:highlight>
                  <a:srgbClr val="FFFF00"/>
                </a:highlight>
              </a:rPr>
              <a:t>利用者様の</a:t>
            </a:r>
            <a:r>
              <a:rPr lang="en-US" altLang="ja-JP" sz="2400" b="1" dirty="0">
                <a:highlight>
                  <a:srgbClr val="FFFF00"/>
                </a:highlight>
              </a:rPr>
              <a:t>QOL</a:t>
            </a:r>
            <a:r>
              <a:rPr lang="ja-JP" altLang="en-US" sz="2400" b="1" dirty="0">
                <a:highlight>
                  <a:srgbClr val="FFFF00"/>
                </a:highlight>
              </a:rPr>
              <a:t>向上</a:t>
            </a:r>
            <a:r>
              <a:rPr lang="ja-JP" altLang="en-US" sz="2400" dirty="0">
                <a:highlight>
                  <a:srgbClr val="FFFF00"/>
                </a:highlight>
              </a:rPr>
              <a:t>に直結する。</a:t>
            </a:r>
          </a:p>
          <a:p>
            <a:r>
              <a:rPr lang="ja-JP" altLang="en-US" sz="2400" dirty="0">
                <a:highlight>
                  <a:srgbClr val="FFFF00"/>
                </a:highlight>
              </a:rPr>
              <a:t>スタッフの知識とスキルアップが、より質の高い介護サービスにつながる。</a:t>
            </a:r>
          </a:p>
          <a:p>
            <a:r>
              <a:rPr lang="ja-JP" altLang="en-US" sz="2400" dirty="0">
                <a:highlight>
                  <a:srgbClr val="FFFF00"/>
                </a:highlight>
              </a:rPr>
              <a:t>口腔ケアを通じて、**利用者様の「おいしい」と「笑顔」**を増やしていきましょう。</a:t>
            </a:r>
          </a:p>
          <a:p>
            <a:endParaRPr kumimoji="1" lang="ja-JP" altLang="en-US" dirty="0"/>
          </a:p>
        </p:txBody>
      </p:sp>
    </p:spTree>
    <p:extLst>
      <p:ext uri="{BB962C8B-B14F-4D97-AF65-F5344CB8AC3E}">
        <p14:creationId xmlns:p14="http://schemas.microsoft.com/office/powerpoint/2010/main" val="287630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752F9-7007-18AD-9BC3-BF53C438218A}"/>
              </a:ext>
            </a:extLst>
          </p:cNvPr>
          <p:cNvSpPr>
            <a:spLocks noGrp="1"/>
          </p:cNvSpPr>
          <p:nvPr>
            <p:ph type="title"/>
          </p:nvPr>
        </p:nvSpPr>
        <p:spPr/>
        <p:txBody>
          <a:bodyPr/>
          <a:lstStyle/>
          <a:p>
            <a:r>
              <a:rPr kumimoji="1" lang="ja-JP" altLang="en-US" dirty="0"/>
              <a:t>意見交換</a:t>
            </a:r>
          </a:p>
        </p:txBody>
      </p:sp>
      <p:sp>
        <p:nvSpPr>
          <p:cNvPr id="3" name="コンテンツ プレースホルダー 2">
            <a:extLst>
              <a:ext uri="{FF2B5EF4-FFF2-40B4-BE49-F238E27FC236}">
                <a16:creationId xmlns:a16="http://schemas.microsoft.com/office/drawing/2014/main" id="{808FAD97-2BEC-4B7D-EF45-CBF5DC8EF750}"/>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9924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0AB25-06BA-FA33-5FC2-B40030004D8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903A41B-5113-3C8C-9267-FB0F71446518}"/>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73634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D7850-0FAB-14DC-8756-6A81A5952A51}"/>
              </a:ext>
            </a:extLst>
          </p:cNvPr>
          <p:cNvSpPr>
            <a:spLocks noGrp="1"/>
          </p:cNvSpPr>
          <p:nvPr>
            <p:ph type="title"/>
          </p:nvPr>
        </p:nvSpPr>
        <p:spPr/>
        <p:txBody>
          <a:bodyPr/>
          <a:lstStyle/>
          <a:p>
            <a:r>
              <a:rPr kumimoji="1" lang="ja-JP" altLang="en-US" dirty="0"/>
              <a:t>その他</a:t>
            </a:r>
          </a:p>
        </p:txBody>
      </p:sp>
      <p:sp>
        <p:nvSpPr>
          <p:cNvPr id="3" name="コンテンツ プレースホルダー 2">
            <a:extLst>
              <a:ext uri="{FF2B5EF4-FFF2-40B4-BE49-F238E27FC236}">
                <a16:creationId xmlns:a16="http://schemas.microsoft.com/office/drawing/2014/main" id="{7B8E4ED9-9AD3-ABC7-E8D3-0AEAAC69783F}"/>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8703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66BC0-8457-01A4-182B-3FA91B4914A0}"/>
              </a:ext>
            </a:extLst>
          </p:cNvPr>
          <p:cNvSpPr>
            <a:spLocks noGrp="1"/>
          </p:cNvSpPr>
          <p:nvPr>
            <p:ph type="title"/>
          </p:nvPr>
        </p:nvSpPr>
        <p:spPr/>
        <p:txBody>
          <a:bodyPr/>
          <a:lstStyle/>
          <a:p>
            <a:r>
              <a:rPr kumimoji="1" lang="ja-JP" altLang="en-US" dirty="0"/>
              <a:t>出席者紹介</a:t>
            </a:r>
          </a:p>
        </p:txBody>
      </p:sp>
      <p:sp>
        <p:nvSpPr>
          <p:cNvPr id="3" name="コンテンツ プレースホルダー 2">
            <a:extLst>
              <a:ext uri="{FF2B5EF4-FFF2-40B4-BE49-F238E27FC236}">
                <a16:creationId xmlns:a16="http://schemas.microsoft.com/office/drawing/2014/main" id="{5CBC5519-29E2-D69D-15E5-9D763A701225}"/>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77444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093" y="586047"/>
            <a:ext cx="7506190" cy="1015076"/>
          </a:xfrm>
        </p:spPr>
        <p:txBody>
          <a:bodyPr>
            <a:normAutofit/>
          </a:bodyPr>
          <a:lstStyle/>
          <a:p>
            <a:r>
              <a:rPr kumimoji="1" lang="ja-JP" altLang="en-US" sz="3200" dirty="0"/>
              <a:t>　運営推進会議の開催目的</a:t>
            </a:r>
          </a:p>
        </p:txBody>
      </p:sp>
      <p:sp>
        <p:nvSpPr>
          <p:cNvPr id="3" name="コンテンツ プレースホルダー 2"/>
          <p:cNvSpPr>
            <a:spLocks noGrp="1"/>
          </p:cNvSpPr>
          <p:nvPr>
            <p:ph idx="1"/>
          </p:nvPr>
        </p:nvSpPr>
        <p:spPr>
          <a:xfrm>
            <a:off x="695092" y="1601122"/>
            <a:ext cx="9313431" cy="4591859"/>
          </a:xfrm>
          <a:solidFill>
            <a:schemeClr val="tx1">
              <a:lumMod val="95000"/>
            </a:schemeClr>
          </a:solidFill>
        </p:spPr>
        <p:txBody>
          <a:bodyPr>
            <a:normAutofit fontScale="77500" lnSpcReduction="20000"/>
          </a:bodyPr>
          <a:lstStyle/>
          <a:p>
            <a:pPr marL="0" indent="0">
              <a:buNone/>
            </a:pPr>
            <a:endParaRPr lang="en-US" altLang="ja-JP" sz="3400" b="1" dirty="0">
              <a:latin typeface="HG丸ｺﾞｼｯｸM-PRO" panose="020F0600000000000000" pitchFamily="50" charset="-128"/>
              <a:ea typeface="HG丸ｺﾞｼｯｸM-PRO" panose="020F0600000000000000" pitchFamily="50" charset="-128"/>
            </a:endParaRPr>
          </a:p>
          <a:p>
            <a:endParaRPr lang="ja-JP" altLang="ja-JP" sz="2200" dirty="0">
              <a:latin typeface="HG丸ｺﾞｼｯｸM-PRO" panose="020F0600000000000000" pitchFamily="50" charset="-128"/>
              <a:ea typeface="HG丸ｺﾞｼｯｸM-PRO" panose="020F0600000000000000" pitchFamily="50" charset="-128"/>
            </a:endParaRPr>
          </a:p>
          <a:p>
            <a:r>
              <a:rPr lang="ja-JP" altLang="ja-JP" sz="3200" dirty="0">
                <a:latin typeface="HG丸ｺﾞｼｯｸM-PRO" panose="020F0600000000000000" pitchFamily="50" charset="-128"/>
                <a:ea typeface="HG丸ｺﾞｼｯｸM-PRO" panose="020F0600000000000000" pitchFamily="50" charset="-128"/>
              </a:rPr>
              <a:t>介護保険の地域密着型サービスに係る運営推進会議 については、関係省令等により、次のとおり規定しています。 </a:t>
            </a:r>
          </a:p>
          <a:p>
            <a:r>
              <a:rPr lang="ja-JP" altLang="ja-JP" sz="3200" dirty="0">
                <a:latin typeface="HG丸ｺﾞｼｯｸM-PRO" panose="020F0600000000000000" pitchFamily="50" charset="-128"/>
                <a:ea typeface="HG丸ｺﾞｼｯｸM-PRO" panose="020F0600000000000000" pitchFamily="50" charset="-128"/>
              </a:rPr>
              <a:t>地域密着型通所介護の事業者は、 地域密着型通所介護等の提供に当たっては、 利⽤者、利⽤者の家族、地域住⺠の代表者、 当該事業所が所在する区域を管轄する 地域包括⽀援センターの職員 、地域密着型通所介護等について 知⾒を有する者等により構成される協議会（「運営推進会議」 という。）を設置し、おおむね</a:t>
            </a:r>
            <a:r>
              <a:rPr lang="en-US" altLang="ja-JP" sz="3200" dirty="0">
                <a:latin typeface="HG丸ｺﾞｼｯｸM-PRO" panose="020F0600000000000000" pitchFamily="50" charset="-128"/>
                <a:ea typeface="HG丸ｺﾞｼｯｸM-PRO" panose="020F0600000000000000" pitchFamily="50" charset="-128"/>
              </a:rPr>
              <a:t>6</a:t>
            </a:r>
            <a:r>
              <a:rPr lang="ja-JP" altLang="ja-JP" sz="3200" dirty="0">
                <a:latin typeface="HG丸ｺﾞｼｯｸM-PRO" panose="020F0600000000000000" pitchFamily="50" charset="-128"/>
                <a:ea typeface="HG丸ｺﾞｼｯｸM-PRO" panose="020F0600000000000000" pitchFamily="50" charset="-128"/>
              </a:rPr>
              <a:t>⽉に</a:t>
            </a:r>
            <a:r>
              <a:rPr lang="en-US" altLang="ja-JP" sz="3200" dirty="0">
                <a:latin typeface="HG丸ｺﾞｼｯｸM-PRO" panose="020F0600000000000000" pitchFamily="50" charset="-128"/>
                <a:ea typeface="HG丸ｺﾞｼｯｸM-PRO" panose="020F0600000000000000" pitchFamily="50" charset="-128"/>
              </a:rPr>
              <a:t>1</a:t>
            </a:r>
            <a:r>
              <a:rPr lang="ja-JP" altLang="ja-JP" sz="3200" dirty="0">
                <a:latin typeface="HG丸ｺﾞｼｯｸM-PRO" panose="020F0600000000000000" pitchFamily="50" charset="-128"/>
                <a:ea typeface="HG丸ｺﾞｼｯｸM-PRO" panose="020F0600000000000000" pitchFamily="50" charset="-128"/>
              </a:rPr>
              <a:t>回以上、 運営推進会議に対し活動状況を報告し、運営推進会議に よる評価を受けるとともに、運営推進会議から必要な 要望、助⾔等を聴く機会を設けなければならない</a:t>
            </a:r>
          </a:p>
          <a:p>
            <a:endParaRPr kumimoji="1" lang="ja-JP" altLang="en-US" dirty="0"/>
          </a:p>
        </p:txBody>
      </p:sp>
    </p:spTree>
    <p:extLst>
      <p:ext uri="{BB962C8B-B14F-4D97-AF65-F5344CB8AC3E}">
        <p14:creationId xmlns:p14="http://schemas.microsoft.com/office/powerpoint/2010/main" val="220012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71" y="580350"/>
            <a:ext cx="8534400" cy="1507067"/>
          </a:xfrm>
        </p:spPr>
        <p:txBody>
          <a:bodyPr/>
          <a:lstStyle/>
          <a:p>
            <a:r>
              <a:rPr kumimoji="1" lang="ja-JP" altLang="en-US" dirty="0"/>
              <a:t>地域密着型通所介護</a:t>
            </a:r>
            <a:br>
              <a:rPr kumimoji="1" lang="en-US" altLang="ja-JP" dirty="0"/>
            </a:br>
            <a:r>
              <a:rPr kumimoji="1" lang="ja-JP" altLang="en-US" dirty="0"/>
              <a:t>ウエルカムリーブ開設の経緯</a:t>
            </a:r>
          </a:p>
        </p:txBody>
      </p:sp>
      <p:sp>
        <p:nvSpPr>
          <p:cNvPr id="3" name="コンテンツ プレースホルダー 2"/>
          <p:cNvSpPr>
            <a:spLocks noGrp="1"/>
          </p:cNvSpPr>
          <p:nvPr>
            <p:ph idx="1"/>
          </p:nvPr>
        </p:nvSpPr>
        <p:spPr>
          <a:xfrm>
            <a:off x="1268963" y="3116424"/>
            <a:ext cx="7982900" cy="3005130"/>
          </a:xfrm>
          <a:solidFill>
            <a:schemeClr val="tx2">
              <a:lumMod val="20000"/>
              <a:lumOff val="80000"/>
            </a:schemeClr>
          </a:solidFill>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リーブグループホームの利用者様の変遷　　　　　　　　　　　　　　　（利用者年齢層の推移）</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0906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8131" y="227192"/>
            <a:ext cx="8596668" cy="457199"/>
          </a:xfrm>
        </p:spPr>
        <p:txBody>
          <a:bodyPr>
            <a:normAutofit fontScale="90000"/>
          </a:bodyPr>
          <a:lstStyle/>
          <a:p>
            <a:r>
              <a:rPr kumimoji="1" lang="ja-JP" altLang="en-US" sz="3200" dirty="0"/>
              <a:t>年度別グループホーム利用年齢</a:t>
            </a:r>
          </a:p>
        </p:txBody>
      </p:sp>
      <p:sp>
        <p:nvSpPr>
          <p:cNvPr id="3" name="テキスト プレースホルダー 2"/>
          <p:cNvSpPr>
            <a:spLocks noGrp="1"/>
          </p:cNvSpPr>
          <p:nvPr>
            <p:ph type="body" idx="1"/>
          </p:nvPr>
        </p:nvSpPr>
        <p:spPr>
          <a:xfrm>
            <a:off x="675745" y="814146"/>
            <a:ext cx="4185623" cy="521410"/>
          </a:xfrm>
        </p:spPr>
        <p:txBody>
          <a:bodyPr/>
          <a:lstStyle/>
          <a:p>
            <a:r>
              <a:rPr kumimoji="1" lang="ja-JP" altLang="en-US" dirty="0"/>
              <a:t>●利用実績</a:t>
            </a:r>
          </a:p>
        </p:txBody>
      </p:sp>
      <p:sp>
        <p:nvSpPr>
          <p:cNvPr id="4" name="コンテンツ プレースホルダー 3"/>
          <p:cNvSpPr>
            <a:spLocks noGrp="1"/>
          </p:cNvSpPr>
          <p:nvPr>
            <p:ph sz="half" idx="2"/>
          </p:nvPr>
        </p:nvSpPr>
        <p:spPr>
          <a:xfrm>
            <a:off x="284206" y="1502421"/>
            <a:ext cx="4323290" cy="5001016"/>
          </a:xfrm>
          <a:solidFill>
            <a:schemeClr val="tx1">
              <a:lumMod val="95000"/>
            </a:schemeClr>
          </a:solidFill>
          <a:ln>
            <a:solidFill>
              <a:schemeClr val="tx1"/>
            </a:solidFill>
            <a:prstDash val="sysDot"/>
          </a:ln>
        </p:spPr>
        <p:txBody>
          <a:bodyPr>
            <a:noAutofit/>
          </a:bodyPr>
          <a:lstStyle/>
          <a:p>
            <a:r>
              <a:rPr kumimoji="1" lang="ja-JP" altLang="en-US" sz="1650" dirty="0"/>
              <a:t>平成</a:t>
            </a:r>
            <a:r>
              <a:rPr kumimoji="1" lang="en-US" altLang="ja-JP" sz="1650" dirty="0"/>
              <a:t>17</a:t>
            </a:r>
            <a:r>
              <a:rPr kumimoji="1" lang="ja-JP" altLang="en-US" sz="1650" dirty="0"/>
              <a:t>年度末</a:t>
            </a:r>
            <a:r>
              <a:rPr kumimoji="1" lang="en-US" altLang="ja-JP" sz="1650" dirty="0"/>
              <a:t>(</a:t>
            </a:r>
            <a:r>
              <a:rPr kumimoji="1" lang="ja-JP" altLang="en-US" sz="1650" dirty="0"/>
              <a:t>開設年度）利用実数</a:t>
            </a:r>
            <a:r>
              <a:rPr kumimoji="1" lang="en-US" altLang="ja-JP" sz="1650" dirty="0"/>
              <a:t>33</a:t>
            </a:r>
            <a:r>
              <a:rPr kumimoji="1" lang="ja-JP" altLang="en-US" sz="1650" dirty="0"/>
              <a:t>名</a:t>
            </a:r>
            <a:endParaRPr kumimoji="1" lang="en-US" altLang="ja-JP" sz="1650" dirty="0"/>
          </a:p>
          <a:p>
            <a:r>
              <a:rPr lang="ja-JP" altLang="en-US" sz="1650" dirty="0"/>
              <a:t>　男性</a:t>
            </a:r>
            <a:r>
              <a:rPr lang="en-US" altLang="ja-JP" sz="1650" dirty="0"/>
              <a:t>25</a:t>
            </a:r>
            <a:r>
              <a:rPr lang="ja-JP" altLang="en-US" sz="1650" dirty="0"/>
              <a:t>名，女性</a:t>
            </a:r>
            <a:r>
              <a:rPr lang="en-US" altLang="ja-JP" sz="1650" dirty="0"/>
              <a:t>8</a:t>
            </a:r>
            <a:r>
              <a:rPr lang="ja-JP" altLang="en-US" sz="1650" dirty="0"/>
              <a:t>名　</a:t>
            </a:r>
            <a:r>
              <a:rPr lang="ja-JP" altLang="en-US" sz="1650" u="sng" dirty="0"/>
              <a:t>平均年齢</a:t>
            </a:r>
            <a:r>
              <a:rPr lang="en-US" altLang="ja-JP" sz="1650" u="sng" dirty="0"/>
              <a:t>28</a:t>
            </a:r>
            <a:r>
              <a:rPr lang="ja-JP" altLang="en-US" sz="1650" u="sng" dirty="0"/>
              <a:t>歳</a:t>
            </a:r>
            <a:endParaRPr lang="en-US" altLang="ja-JP" sz="1650" u="sng" dirty="0"/>
          </a:p>
          <a:p>
            <a:r>
              <a:rPr kumimoji="1" lang="ja-JP" altLang="en-US" sz="1650" dirty="0"/>
              <a:t>平成</a:t>
            </a:r>
            <a:r>
              <a:rPr kumimoji="1" lang="en-US" altLang="ja-JP" sz="1650" dirty="0"/>
              <a:t>22</a:t>
            </a:r>
            <a:r>
              <a:rPr kumimoji="1" lang="ja-JP" altLang="en-US" sz="1650" dirty="0"/>
              <a:t>年度末　利用実数　　</a:t>
            </a:r>
            <a:r>
              <a:rPr kumimoji="1" lang="en-US" altLang="ja-JP" sz="1650" dirty="0"/>
              <a:t>78</a:t>
            </a:r>
            <a:r>
              <a:rPr kumimoji="1" lang="ja-JP" altLang="en-US" sz="1650" dirty="0"/>
              <a:t>名</a:t>
            </a:r>
            <a:endParaRPr kumimoji="1" lang="en-US" altLang="ja-JP" sz="1650" dirty="0"/>
          </a:p>
          <a:p>
            <a:r>
              <a:rPr lang="ja-JP" altLang="en-US" sz="1650" dirty="0"/>
              <a:t>　男性</a:t>
            </a:r>
            <a:r>
              <a:rPr lang="en-US" altLang="ja-JP" sz="1650" dirty="0"/>
              <a:t>57</a:t>
            </a:r>
            <a:r>
              <a:rPr lang="ja-JP" altLang="en-US" sz="1650" dirty="0"/>
              <a:t>名，女性</a:t>
            </a:r>
            <a:r>
              <a:rPr lang="en-US" altLang="ja-JP" sz="1650" dirty="0"/>
              <a:t>21</a:t>
            </a:r>
            <a:r>
              <a:rPr lang="ja-JP" altLang="en-US" sz="1650" dirty="0"/>
              <a:t>名　</a:t>
            </a:r>
            <a:r>
              <a:rPr lang="ja-JP" altLang="en-US" sz="1650" u="sng" dirty="0"/>
              <a:t>平均年齢</a:t>
            </a:r>
            <a:r>
              <a:rPr lang="en-US" altLang="ja-JP" sz="1650" u="sng" dirty="0"/>
              <a:t>35</a:t>
            </a:r>
            <a:r>
              <a:rPr lang="ja-JP" altLang="en-US" sz="1650" u="sng" dirty="0"/>
              <a:t>歳</a:t>
            </a:r>
            <a:endParaRPr lang="en-US" altLang="ja-JP" sz="1650" u="sng" dirty="0"/>
          </a:p>
          <a:p>
            <a:r>
              <a:rPr kumimoji="1" lang="ja-JP" altLang="en-US" sz="1650" dirty="0"/>
              <a:t>平成</a:t>
            </a:r>
            <a:r>
              <a:rPr kumimoji="1" lang="en-US" altLang="ja-JP" sz="1650" dirty="0"/>
              <a:t>27</a:t>
            </a:r>
            <a:r>
              <a:rPr kumimoji="1" lang="ja-JP" altLang="en-US" sz="1650" dirty="0"/>
              <a:t>年度末　　　　利用実数</a:t>
            </a:r>
            <a:r>
              <a:rPr kumimoji="1" lang="en-US" altLang="ja-JP" sz="1650" dirty="0"/>
              <a:t>113</a:t>
            </a:r>
            <a:r>
              <a:rPr kumimoji="1" lang="ja-JP" altLang="en-US" sz="1650" dirty="0"/>
              <a:t>名</a:t>
            </a:r>
            <a:endParaRPr kumimoji="1" lang="en-US" altLang="ja-JP" sz="1650" dirty="0"/>
          </a:p>
          <a:p>
            <a:r>
              <a:rPr kumimoji="1" lang="ja-JP" altLang="en-US" sz="1650" dirty="0"/>
              <a:t>　男性</a:t>
            </a:r>
            <a:r>
              <a:rPr kumimoji="1" lang="en-US" altLang="ja-JP" sz="1650" dirty="0"/>
              <a:t>83</a:t>
            </a:r>
            <a:r>
              <a:rPr kumimoji="1" lang="ja-JP" altLang="en-US" sz="1650" dirty="0"/>
              <a:t>名，女性</a:t>
            </a:r>
            <a:r>
              <a:rPr kumimoji="1" lang="en-US" altLang="ja-JP" sz="1650" dirty="0"/>
              <a:t>30</a:t>
            </a:r>
            <a:r>
              <a:rPr kumimoji="1" lang="ja-JP" altLang="en-US" sz="1650" dirty="0"/>
              <a:t>名</a:t>
            </a:r>
            <a:r>
              <a:rPr lang="ja-JP" altLang="en-US" sz="1650" dirty="0"/>
              <a:t>　</a:t>
            </a:r>
            <a:r>
              <a:rPr lang="ja-JP" altLang="en-US" sz="1650" u="sng" dirty="0"/>
              <a:t>平均年齢</a:t>
            </a:r>
            <a:r>
              <a:rPr lang="en-US" altLang="ja-JP" sz="1650" u="sng" dirty="0"/>
              <a:t>33.35</a:t>
            </a:r>
          </a:p>
          <a:p>
            <a:r>
              <a:rPr lang="ja-JP" altLang="en-US" sz="1650" dirty="0"/>
              <a:t>平成</a:t>
            </a:r>
            <a:r>
              <a:rPr lang="en-US" altLang="ja-JP" sz="1650" dirty="0"/>
              <a:t>28</a:t>
            </a:r>
            <a:r>
              <a:rPr lang="ja-JP" altLang="en-US" sz="1650" dirty="0"/>
              <a:t>年度末　　　　利用実数</a:t>
            </a:r>
            <a:r>
              <a:rPr lang="en-US" altLang="ja-JP" sz="1650" dirty="0"/>
              <a:t>119</a:t>
            </a:r>
            <a:r>
              <a:rPr lang="ja-JP" altLang="en-US" sz="1650" dirty="0"/>
              <a:t>名</a:t>
            </a:r>
            <a:endParaRPr lang="en-US" altLang="ja-JP" sz="1650" dirty="0"/>
          </a:p>
          <a:p>
            <a:r>
              <a:rPr lang="ja-JP" altLang="en-US" sz="1650" dirty="0"/>
              <a:t>　男性</a:t>
            </a:r>
            <a:r>
              <a:rPr lang="en-US" altLang="ja-JP" sz="1650" dirty="0"/>
              <a:t>85</a:t>
            </a:r>
            <a:r>
              <a:rPr lang="ja-JP" altLang="en-US" sz="1650" dirty="0"/>
              <a:t>名，女性</a:t>
            </a:r>
            <a:r>
              <a:rPr lang="en-US" altLang="ja-JP" sz="1650" dirty="0"/>
              <a:t>34</a:t>
            </a:r>
            <a:r>
              <a:rPr lang="ja-JP" altLang="en-US" sz="1650" dirty="0"/>
              <a:t>名　</a:t>
            </a:r>
            <a:r>
              <a:rPr lang="ja-JP" altLang="en-US" sz="1650" u="sng" dirty="0"/>
              <a:t>平均年齢</a:t>
            </a:r>
            <a:r>
              <a:rPr lang="en-US" altLang="ja-JP" sz="1650" u="sng" dirty="0"/>
              <a:t>39.06</a:t>
            </a:r>
          </a:p>
          <a:p>
            <a:r>
              <a:rPr kumimoji="1" lang="ja-JP" altLang="en-US" sz="1650" dirty="0"/>
              <a:t>令和</a:t>
            </a:r>
            <a:r>
              <a:rPr kumimoji="1" lang="en-US" altLang="ja-JP" sz="1650" dirty="0"/>
              <a:t>3</a:t>
            </a:r>
            <a:r>
              <a:rPr kumimoji="1" lang="ja-JP" altLang="en-US" sz="1650" dirty="0"/>
              <a:t>年度末　利用実数　　 </a:t>
            </a:r>
            <a:r>
              <a:rPr kumimoji="1" lang="en-US" altLang="ja-JP" sz="1650" dirty="0"/>
              <a:t>114</a:t>
            </a:r>
            <a:r>
              <a:rPr kumimoji="1" lang="ja-JP" altLang="en-US" sz="1650" dirty="0"/>
              <a:t>名</a:t>
            </a:r>
            <a:endParaRPr kumimoji="1" lang="en-US" altLang="ja-JP" sz="1650" dirty="0"/>
          </a:p>
          <a:p>
            <a:r>
              <a:rPr lang="ja-JP" altLang="en-US" sz="1650" dirty="0"/>
              <a:t>　男性</a:t>
            </a:r>
            <a:r>
              <a:rPr lang="en-US" altLang="ja-JP" sz="1650" dirty="0"/>
              <a:t>78</a:t>
            </a:r>
            <a:r>
              <a:rPr lang="ja-JP" altLang="en-US" sz="1650" dirty="0"/>
              <a:t>名，女性</a:t>
            </a:r>
            <a:r>
              <a:rPr lang="en-US" altLang="ja-JP" sz="1650" dirty="0"/>
              <a:t>36</a:t>
            </a:r>
            <a:r>
              <a:rPr lang="ja-JP" altLang="en-US" sz="1650" dirty="0"/>
              <a:t>名</a:t>
            </a:r>
            <a:r>
              <a:rPr kumimoji="1" lang="ja-JP" altLang="en-US" sz="1650" dirty="0"/>
              <a:t>　</a:t>
            </a:r>
            <a:r>
              <a:rPr kumimoji="1" lang="ja-JP" altLang="en-US" sz="1650" u="sng" dirty="0"/>
              <a:t>平均年齢</a:t>
            </a:r>
            <a:r>
              <a:rPr kumimoji="1" lang="en-US" altLang="ja-JP" sz="1650" u="sng" dirty="0"/>
              <a:t>43.15</a:t>
            </a:r>
          </a:p>
          <a:p>
            <a:r>
              <a:rPr lang="ja-JP" altLang="en-US" sz="1650" dirty="0"/>
              <a:t>令和６年度末　利用実数　　</a:t>
            </a:r>
            <a:r>
              <a:rPr lang="en-US" altLang="ja-JP" sz="1650" dirty="0"/>
              <a:t>111</a:t>
            </a:r>
            <a:r>
              <a:rPr lang="ja-JP" altLang="en-US" sz="1650" dirty="0"/>
              <a:t>名</a:t>
            </a:r>
            <a:endParaRPr lang="en-US" altLang="ja-JP" sz="1650" dirty="0"/>
          </a:p>
          <a:p>
            <a:r>
              <a:rPr kumimoji="1" lang="ja-JP" altLang="en-US" sz="1650" dirty="0"/>
              <a:t>　男性</a:t>
            </a:r>
            <a:r>
              <a:rPr kumimoji="1" lang="en-US" altLang="ja-JP" sz="1650" dirty="0"/>
              <a:t>77</a:t>
            </a:r>
            <a:r>
              <a:rPr kumimoji="1" lang="ja-JP" altLang="en-US" sz="1650" dirty="0"/>
              <a:t>名</a:t>
            </a:r>
            <a:r>
              <a:rPr kumimoji="1" lang="en-US" altLang="ja-JP" sz="1650" dirty="0"/>
              <a:t>,</a:t>
            </a:r>
            <a:r>
              <a:rPr kumimoji="1" lang="ja-JP" altLang="en-US" sz="1650" dirty="0"/>
              <a:t>　女性</a:t>
            </a:r>
            <a:r>
              <a:rPr kumimoji="1" lang="en-US" altLang="ja-JP" sz="1650" dirty="0"/>
              <a:t>34</a:t>
            </a:r>
            <a:r>
              <a:rPr kumimoji="1" lang="ja-JP" altLang="en-US" sz="1650" dirty="0"/>
              <a:t>名　</a:t>
            </a:r>
            <a:r>
              <a:rPr kumimoji="1" lang="ja-JP" altLang="en-US" sz="1650" u="sng" dirty="0"/>
              <a:t>平均年齢</a:t>
            </a:r>
            <a:r>
              <a:rPr kumimoji="1" lang="en-US" altLang="ja-JP" sz="1650" u="sng" dirty="0"/>
              <a:t>46.25</a:t>
            </a:r>
          </a:p>
          <a:p>
            <a:r>
              <a:rPr lang="ja-JP" altLang="en-US" sz="1650" dirty="0"/>
              <a:t>　</a:t>
            </a:r>
            <a:r>
              <a:rPr lang="en-US" altLang="ja-JP" sz="1650" dirty="0"/>
              <a:t>(49.02</a:t>
            </a:r>
            <a:r>
              <a:rPr lang="ja-JP" altLang="en-US" sz="1650" dirty="0"/>
              <a:t>）　　</a:t>
            </a:r>
            <a:r>
              <a:rPr lang="en-US" altLang="ja-JP" sz="1650" dirty="0"/>
              <a:t>(43.47</a:t>
            </a:r>
            <a:r>
              <a:rPr lang="ja-JP" altLang="en-US" sz="1650" dirty="0"/>
              <a:t>）</a:t>
            </a:r>
            <a:endParaRPr kumimoji="1" lang="ja-JP" altLang="en-US" sz="1650" dirty="0"/>
          </a:p>
        </p:txBody>
      </p:sp>
      <p:sp>
        <p:nvSpPr>
          <p:cNvPr id="5" name="テキスト プレースホルダー 4"/>
          <p:cNvSpPr>
            <a:spLocks noGrp="1"/>
          </p:cNvSpPr>
          <p:nvPr>
            <p:ph type="body" sz="quarter" idx="3"/>
          </p:nvPr>
        </p:nvSpPr>
        <p:spPr>
          <a:xfrm>
            <a:off x="4774871" y="861741"/>
            <a:ext cx="4185618" cy="443346"/>
          </a:xfrm>
        </p:spPr>
        <p:txBody>
          <a:bodyPr/>
          <a:lstStyle/>
          <a:p>
            <a:r>
              <a:rPr kumimoji="1" lang="ja-JP" altLang="en-US" dirty="0"/>
              <a:t>●平均年齢の推移</a:t>
            </a:r>
          </a:p>
        </p:txBody>
      </p:sp>
      <p:graphicFrame>
        <p:nvGraphicFramePr>
          <p:cNvPr id="7" name="コンテンツ プレースホルダー 6"/>
          <p:cNvGraphicFramePr>
            <a:graphicFrameLocks noGrp="1" noChangeAspect="1"/>
          </p:cNvGraphicFramePr>
          <p:nvPr>
            <p:ph sz="quarter" idx="4"/>
            <p:extLst>
              <p:ext uri="{D42A27DB-BD31-4B8C-83A1-F6EECF244321}">
                <p14:modId xmlns:p14="http://schemas.microsoft.com/office/powerpoint/2010/main" val="2865785822"/>
              </p:ext>
            </p:extLst>
          </p:nvPr>
        </p:nvGraphicFramePr>
        <p:xfrm>
          <a:off x="4861367" y="1482437"/>
          <a:ext cx="6708591" cy="4558926"/>
        </p:xfrm>
        <a:graphic>
          <a:graphicData uri="http://schemas.openxmlformats.org/presentationml/2006/ole">
            <mc:AlternateContent xmlns:mc="http://schemas.openxmlformats.org/markup-compatibility/2006">
              <mc:Choice xmlns:v="urn:schemas-microsoft-com:vml" Requires="v">
                <p:oleObj name="Chart" r:id="rId2" imgW="8124713" imgH="5419867" progId="MSGraph.Chart.8">
                  <p:embed followColorScheme="full"/>
                </p:oleObj>
              </mc:Choice>
              <mc:Fallback>
                <p:oleObj name="Chart" r:id="rId2" imgW="8124713" imgH="5419867" progId="MSGraph.Chart.8">
                  <p:embed followColorScheme="full"/>
                  <p:pic>
                    <p:nvPicPr>
                      <p:cNvPr id="7" name="コンテンツ プレースホルダー 6"/>
                      <p:cNvPicPr/>
                      <p:nvPr/>
                    </p:nvPicPr>
                    <p:blipFill>
                      <a:blip r:embed="rId3"/>
                      <a:stretch>
                        <a:fillRect/>
                      </a:stretch>
                    </p:blipFill>
                    <p:spPr>
                      <a:xfrm>
                        <a:off x="4861367" y="1482437"/>
                        <a:ext cx="6708591" cy="4558926"/>
                      </a:xfrm>
                      <a:prstGeom prst="rect">
                        <a:avLst/>
                      </a:prstGeom>
                      <a:solidFill>
                        <a:schemeClr val="bg1">
                          <a:lumMod val="50000"/>
                          <a:lumOff val="50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350191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fade">
                                      <p:cBhvr>
                                        <p:cTn id="77" dur="1000"/>
                                        <p:tgtEl>
                                          <p:spTgt spid="4">
                                            <p:txEl>
                                              <p:pRg st="9" end="9"/>
                                            </p:txEl>
                                          </p:spTgt>
                                        </p:tgtEl>
                                      </p:cBhvr>
                                    </p:animEffect>
                                    <p:anim calcmode="lin" valueType="num">
                                      <p:cBhvr>
                                        <p:cTn id="7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fade">
                                      <p:cBhvr>
                                        <p:cTn id="84" dur="1000"/>
                                        <p:tgtEl>
                                          <p:spTgt spid="4">
                                            <p:txEl>
                                              <p:pRg st="10" end="10"/>
                                            </p:txEl>
                                          </p:spTgt>
                                        </p:tgtEl>
                                      </p:cBhvr>
                                    </p:animEffect>
                                    <p:anim calcmode="lin" valueType="num">
                                      <p:cBhvr>
                                        <p:cTn id="8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11" end="11"/>
                                            </p:txEl>
                                          </p:spTgt>
                                        </p:tgtEl>
                                        <p:attrNameLst>
                                          <p:attrName>style.visibility</p:attrName>
                                        </p:attrNameLst>
                                      </p:cBhvr>
                                      <p:to>
                                        <p:strVal val="visible"/>
                                      </p:to>
                                    </p:set>
                                    <p:animEffect transition="in" filter="fade">
                                      <p:cBhvr>
                                        <p:cTn id="91" dur="1000"/>
                                        <p:tgtEl>
                                          <p:spTgt spid="4">
                                            <p:txEl>
                                              <p:pRg st="11" end="11"/>
                                            </p:txEl>
                                          </p:spTgt>
                                        </p:tgtEl>
                                      </p:cBhvr>
                                    </p:animEffect>
                                    <p:anim calcmode="lin" valueType="num">
                                      <p:cBhvr>
                                        <p:cTn id="9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12" end="12"/>
                                            </p:txEl>
                                          </p:spTgt>
                                        </p:tgtEl>
                                        <p:attrNameLst>
                                          <p:attrName>style.visibility</p:attrName>
                                        </p:attrNameLst>
                                      </p:cBhvr>
                                      <p:to>
                                        <p:strVal val="visible"/>
                                      </p:to>
                                    </p:set>
                                    <p:animEffect transition="in" filter="fade">
                                      <p:cBhvr>
                                        <p:cTn id="98" dur="1000"/>
                                        <p:tgtEl>
                                          <p:spTgt spid="4">
                                            <p:txEl>
                                              <p:pRg st="12" end="12"/>
                                            </p:txEl>
                                          </p:spTgt>
                                        </p:tgtEl>
                                      </p:cBhvr>
                                    </p:animEffect>
                                    <p:anim calcmode="lin" valueType="num">
                                      <p:cBhvr>
                                        <p:cTn id="99"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additive="base">
                                        <p:cTn id="105" dur="500" fill="hold"/>
                                        <p:tgtEl>
                                          <p:spTgt spid="7"/>
                                        </p:tgtEl>
                                        <p:attrNameLst>
                                          <p:attrName>ppt_x</p:attrName>
                                        </p:attrNameLst>
                                      </p:cBhvr>
                                      <p:tavLst>
                                        <p:tav tm="0">
                                          <p:val>
                                            <p:strVal val="#ppt_x"/>
                                          </p:val>
                                        </p:tav>
                                        <p:tav tm="100000">
                                          <p:val>
                                            <p:strVal val="#ppt_x"/>
                                          </p:val>
                                        </p:tav>
                                      </p:tavLst>
                                    </p:anim>
                                    <p:anim calcmode="lin" valueType="num">
                                      <p:cBhvr additive="base">
                                        <p:cTn id="10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OleChart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21" y="204488"/>
            <a:ext cx="11442357" cy="524561"/>
          </a:xfrm>
        </p:spPr>
        <p:txBody>
          <a:bodyPr>
            <a:normAutofit/>
          </a:bodyPr>
          <a:lstStyle/>
          <a:p>
            <a:r>
              <a:rPr lang="ja-JP" altLang="en-US" sz="2800" dirty="0">
                <a:solidFill>
                  <a:schemeClr val="tx1"/>
                </a:solidFill>
              </a:rPr>
              <a:t>　</a:t>
            </a:r>
            <a:r>
              <a:rPr lang="en-US" altLang="ja-JP" sz="2800" dirty="0">
                <a:solidFill>
                  <a:schemeClr val="tx1"/>
                </a:solidFill>
              </a:rPr>
              <a:t>65</a:t>
            </a:r>
            <a:r>
              <a:rPr lang="ja-JP" altLang="en-US" sz="2800" dirty="0">
                <a:solidFill>
                  <a:schemeClr val="tx1"/>
                </a:solidFill>
              </a:rPr>
              <a:t>歳到達（介護保険サービス対象）年度推移（２０２４年度末）</a:t>
            </a:r>
            <a:endParaRPr kumimoji="1" lang="ja-JP" altLang="en-US" sz="2800" dirty="0">
              <a:solidFill>
                <a:schemeClr val="tx1"/>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86675074"/>
              </p:ext>
            </p:extLst>
          </p:nvPr>
        </p:nvGraphicFramePr>
        <p:xfrm>
          <a:off x="553995" y="729049"/>
          <a:ext cx="10515600" cy="540978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525927">
                  <a:extLst>
                    <a:ext uri="{9D8B030D-6E8A-4147-A177-3AD203B41FA5}">
                      <a16:colId xmlns:a16="http://schemas.microsoft.com/office/drawing/2014/main" val="20001"/>
                    </a:ext>
                  </a:extLst>
                </a:gridCol>
                <a:gridCol w="2731873">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250203">
                <a:tc>
                  <a:txBody>
                    <a:bodyPr/>
                    <a:lstStyle/>
                    <a:p>
                      <a:pPr algn="ctr"/>
                      <a:r>
                        <a:rPr kumimoji="1" lang="ja-JP" altLang="en-US" dirty="0"/>
                        <a:t>年　　　　　度</a:t>
                      </a:r>
                    </a:p>
                  </a:txBody>
                  <a:tcPr/>
                </a:tc>
                <a:tc>
                  <a:txBody>
                    <a:bodyPr/>
                    <a:lstStyle/>
                    <a:p>
                      <a:pPr algn="ctr"/>
                      <a:r>
                        <a:rPr kumimoji="1" lang="ja-JP" altLang="en-US" dirty="0"/>
                        <a:t>　就労サポートリーブ利用者　（</a:t>
                      </a:r>
                      <a:r>
                        <a:rPr kumimoji="1" lang="en-US" altLang="ja-JP" dirty="0"/>
                        <a:t>47</a:t>
                      </a:r>
                      <a:r>
                        <a:rPr kumimoji="1" lang="ja-JP" altLang="en-US" dirty="0"/>
                        <a:t>名）</a:t>
                      </a:r>
                    </a:p>
                  </a:txBody>
                  <a:tcPr/>
                </a:tc>
                <a:tc>
                  <a:txBody>
                    <a:bodyPr/>
                    <a:lstStyle/>
                    <a:p>
                      <a:pPr algn="ctr"/>
                      <a:r>
                        <a:rPr kumimoji="1" lang="ja-JP" altLang="en-US" dirty="0"/>
                        <a:t>　リーブグループホーム　利用者（</a:t>
                      </a:r>
                      <a:r>
                        <a:rPr kumimoji="1" lang="en-US" altLang="ja-JP" dirty="0"/>
                        <a:t>1</a:t>
                      </a:r>
                      <a:r>
                        <a:rPr kumimoji="1" lang="ja-JP" altLang="en-US" dirty="0"/>
                        <a:t>名）</a:t>
                      </a:r>
                    </a:p>
                  </a:txBody>
                  <a:tcPr/>
                </a:tc>
                <a:tc>
                  <a:txBody>
                    <a:bodyPr/>
                    <a:lstStyle/>
                    <a:p>
                      <a:pPr algn="ctr"/>
                      <a:r>
                        <a:rPr kumimoji="1" lang="ja-JP" altLang="en-US" dirty="0"/>
                        <a:t>　リーブカンパニー　　　利用者（</a:t>
                      </a:r>
                      <a:r>
                        <a:rPr kumimoji="1" lang="en-US" altLang="ja-JP" dirty="0"/>
                        <a:t>15</a:t>
                      </a:r>
                      <a:r>
                        <a:rPr kumimoji="1" lang="ja-JP" altLang="en-US" dirty="0"/>
                        <a:t>名）</a:t>
                      </a:r>
                    </a:p>
                  </a:txBody>
                  <a:tcPr/>
                </a:tc>
                <a:extLst>
                  <a:ext uri="{0D108BD9-81ED-4DB2-BD59-A6C34878D82A}">
                    <a16:rowId xmlns:a16="http://schemas.microsoft.com/office/drawing/2014/main" val="10000"/>
                  </a:ext>
                </a:extLst>
              </a:tr>
              <a:tr h="250203">
                <a:tc>
                  <a:txBody>
                    <a:bodyPr/>
                    <a:lstStyle/>
                    <a:p>
                      <a:pPr algn="ctr"/>
                      <a:r>
                        <a:rPr kumimoji="1" lang="ja-JP" altLang="en-US" dirty="0"/>
                        <a:t>　</a:t>
                      </a:r>
                      <a:r>
                        <a:rPr kumimoji="1" lang="en-US" altLang="ja-JP" dirty="0"/>
                        <a:t>2022</a:t>
                      </a:r>
                      <a:r>
                        <a:rPr kumimoji="1" lang="ja-JP" altLang="en-US" dirty="0"/>
                        <a:t>年度（</a:t>
                      </a:r>
                      <a:r>
                        <a:rPr kumimoji="1" lang="en-US" altLang="ja-JP" dirty="0"/>
                        <a:t>3</a:t>
                      </a:r>
                      <a:r>
                        <a:rPr kumimoji="1" lang="ja-JP" altLang="en-US" dirty="0"/>
                        <a:t>年前）</a:t>
                      </a:r>
                    </a:p>
                  </a:txBody>
                  <a:tcPr/>
                </a:tc>
                <a:tc>
                  <a:txBody>
                    <a:bodyPr/>
                    <a:lstStyle/>
                    <a:p>
                      <a:r>
                        <a:rPr kumimoji="1" lang="ja-JP" altLang="en-US" dirty="0"/>
                        <a:t>　　　　</a:t>
                      </a:r>
                      <a:r>
                        <a:rPr kumimoji="1" lang="en-US" altLang="ja-JP" dirty="0"/>
                        <a:t>7</a:t>
                      </a:r>
                      <a:r>
                        <a:rPr kumimoji="1" lang="ja-JP" altLang="en-US" dirty="0"/>
                        <a:t>名（</a:t>
                      </a:r>
                      <a:r>
                        <a:rPr kumimoji="1" lang="en-US" altLang="ja-JP" dirty="0"/>
                        <a:t>16</a:t>
                      </a:r>
                      <a:r>
                        <a:rPr kumimoji="1" lang="ja-JP" altLang="en-US" dirty="0"/>
                        <a:t>％）</a:t>
                      </a:r>
                    </a:p>
                  </a:txBody>
                  <a:tcPr/>
                </a:tc>
                <a:tc>
                  <a:txBody>
                    <a:bodyPr/>
                    <a:lstStyle/>
                    <a:p>
                      <a:r>
                        <a:rPr kumimoji="1" lang="ja-JP" altLang="en-US" dirty="0"/>
                        <a:t>　　　　　</a:t>
                      </a:r>
                      <a:r>
                        <a:rPr kumimoji="1" lang="en-US" altLang="ja-JP" dirty="0"/>
                        <a:t>9</a:t>
                      </a:r>
                      <a:r>
                        <a:rPr kumimoji="1" lang="ja-JP" altLang="en-US" dirty="0"/>
                        <a:t>名（</a:t>
                      </a:r>
                      <a:r>
                        <a:rPr kumimoji="1" lang="en-US" altLang="ja-JP" dirty="0"/>
                        <a:t>8</a:t>
                      </a:r>
                      <a:r>
                        <a:rPr kumimoji="1" lang="ja-JP" altLang="en-US" dirty="0"/>
                        <a:t>％）</a:t>
                      </a:r>
                    </a:p>
                  </a:txBody>
                  <a:tcPr/>
                </a:tc>
                <a:tc>
                  <a:txBody>
                    <a:bodyPr/>
                    <a:lstStyle/>
                    <a:p>
                      <a:r>
                        <a:rPr kumimoji="1" lang="ja-JP" altLang="en-US" dirty="0"/>
                        <a:t>　　　０名（０％）</a:t>
                      </a:r>
                    </a:p>
                  </a:txBody>
                  <a:tcPr/>
                </a:tc>
                <a:extLst>
                  <a:ext uri="{0D108BD9-81ED-4DB2-BD59-A6C34878D82A}">
                    <a16:rowId xmlns:a16="http://schemas.microsoft.com/office/drawing/2014/main" val="10001"/>
                  </a:ext>
                </a:extLst>
              </a:tr>
              <a:tr h="250203">
                <a:tc>
                  <a:txBody>
                    <a:bodyPr/>
                    <a:lstStyle/>
                    <a:p>
                      <a:pPr algn="ct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380588">
                <a:tc>
                  <a:txBody>
                    <a:bodyPr/>
                    <a:lstStyle/>
                    <a:p>
                      <a:pPr algn="ctr"/>
                      <a:r>
                        <a:rPr kumimoji="1" lang="ja-JP" altLang="en-US" dirty="0"/>
                        <a:t>　</a:t>
                      </a:r>
                      <a:r>
                        <a:rPr kumimoji="1" lang="en-US" altLang="ja-JP" dirty="0">
                          <a:solidFill>
                            <a:srgbClr val="FF0000"/>
                          </a:solidFill>
                        </a:rPr>
                        <a:t>2025</a:t>
                      </a:r>
                      <a:r>
                        <a:rPr kumimoji="1" lang="ja-JP" altLang="en-US" dirty="0">
                          <a:solidFill>
                            <a:srgbClr val="FF0000"/>
                          </a:solidFill>
                        </a:rPr>
                        <a:t>年度（現在）</a:t>
                      </a:r>
                    </a:p>
                  </a:txBody>
                  <a:tcPr/>
                </a:tc>
                <a:tc>
                  <a:txBody>
                    <a:bodyPr/>
                    <a:lstStyle/>
                    <a:p>
                      <a:r>
                        <a:rPr kumimoji="1" lang="ja-JP" altLang="en-US" dirty="0"/>
                        <a:t>　　　</a:t>
                      </a:r>
                      <a:r>
                        <a:rPr kumimoji="1" lang="en-US" altLang="ja-JP" dirty="0">
                          <a:solidFill>
                            <a:srgbClr val="FF0000"/>
                          </a:solidFill>
                        </a:rPr>
                        <a:t>10</a:t>
                      </a:r>
                      <a:r>
                        <a:rPr kumimoji="1" lang="ja-JP" altLang="en-US" dirty="0">
                          <a:solidFill>
                            <a:srgbClr val="FF0000"/>
                          </a:solidFill>
                        </a:rPr>
                        <a:t>名（</a:t>
                      </a:r>
                      <a:r>
                        <a:rPr kumimoji="1" lang="en-US" altLang="ja-JP" dirty="0">
                          <a:solidFill>
                            <a:srgbClr val="FF0000"/>
                          </a:solidFill>
                        </a:rPr>
                        <a:t>22</a:t>
                      </a:r>
                      <a:r>
                        <a:rPr kumimoji="1" lang="ja-JP" altLang="en-US" dirty="0">
                          <a:solidFill>
                            <a:srgbClr val="FF0000"/>
                          </a:solidFill>
                        </a:rPr>
                        <a:t>％）</a:t>
                      </a:r>
                    </a:p>
                  </a:txBody>
                  <a:tcPr/>
                </a:tc>
                <a:tc>
                  <a:txBody>
                    <a:bodyPr/>
                    <a:lstStyle/>
                    <a:p>
                      <a:r>
                        <a:rPr kumimoji="1" lang="ja-JP" altLang="en-US" dirty="0"/>
                        <a:t>　　　　</a:t>
                      </a:r>
                      <a:r>
                        <a:rPr kumimoji="1" lang="en-US" altLang="ja-JP" dirty="0"/>
                        <a:t>12</a:t>
                      </a:r>
                      <a:r>
                        <a:rPr kumimoji="1" lang="ja-JP" altLang="en-US" dirty="0"/>
                        <a:t>名（</a:t>
                      </a:r>
                      <a:r>
                        <a:rPr kumimoji="1" lang="en-US" altLang="ja-JP" dirty="0"/>
                        <a:t>10</a:t>
                      </a:r>
                      <a:r>
                        <a:rPr kumimoji="1" lang="ja-JP" altLang="en-US" dirty="0"/>
                        <a:t>％）</a:t>
                      </a:r>
                    </a:p>
                  </a:txBody>
                  <a:tcPr/>
                </a:tc>
                <a:tc>
                  <a:txBody>
                    <a:bodyPr/>
                    <a:lstStyle/>
                    <a:p>
                      <a:r>
                        <a:rPr kumimoji="1" lang="ja-JP" altLang="en-US" dirty="0"/>
                        <a:t>　　　０名（０％）</a:t>
                      </a:r>
                    </a:p>
                  </a:txBody>
                  <a:tcPr/>
                </a:tc>
                <a:extLst>
                  <a:ext uri="{0D108BD9-81ED-4DB2-BD59-A6C34878D82A}">
                    <a16:rowId xmlns:a16="http://schemas.microsoft.com/office/drawing/2014/main" val="10003"/>
                  </a:ext>
                </a:extLst>
              </a:tr>
              <a:tr h="250203">
                <a:tc>
                  <a:txBody>
                    <a:bodyPr/>
                    <a:lstStyle/>
                    <a:p>
                      <a:pPr algn="ct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r h="250203">
                <a:tc>
                  <a:txBody>
                    <a:bodyPr/>
                    <a:lstStyle/>
                    <a:p>
                      <a:pPr algn="ctr"/>
                      <a:r>
                        <a:rPr kumimoji="1" lang="ja-JP" altLang="en-US" dirty="0">
                          <a:solidFill>
                            <a:schemeClr val="bg1"/>
                          </a:solidFill>
                        </a:rPr>
                        <a:t>　</a:t>
                      </a:r>
                      <a:r>
                        <a:rPr kumimoji="1" lang="en-US" altLang="ja-JP" dirty="0">
                          <a:solidFill>
                            <a:schemeClr val="bg1"/>
                          </a:solidFill>
                        </a:rPr>
                        <a:t>2030</a:t>
                      </a:r>
                      <a:r>
                        <a:rPr kumimoji="1" lang="ja-JP" altLang="en-US" dirty="0">
                          <a:solidFill>
                            <a:schemeClr val="bg1"/>
                          </a:solidFill>
                        </a:rPr>
                        <a:t>年度（５年後）</a:t>
                      </a:r>
                    </a:p>
                  </a:txBody>
                  <a:tcPr/>
                </a:tc>
                <a:tc>
                  <a:txBody>
                    <a:bodyPr/>
                    <a:lstStyle/>
                    <a:p>
                      <a:r>
                        <a:rPr kumimoji="1" lang="ja-JP" altLang="en-US" dirty="0"/>
                        <a:t>　</a:t>
                      </a:r>
                      <a:r>
                        <a:rPr kumimoji="1" lang="ja-JP" altLang="en-US" dirty="0">
                          <a:solidFill>
                            <a:srgbClr val="FF0000"/>
                          </a:solidFill>
                        </a:rPr>
                        <a:t>　</a:t>
                      </a:r>
                      <a:r>
                        <a:rPr kumimoji="1" lang="ja-JP" altLang="en-US" dirty="0">
                          <a:solidFill>
                            <a:schemeClr val="accent1">
                              <a:lumMod val="75000"/>
                            </a:schemeClr>
                          </a:solidFill>
                        </a:rPr>
                        <a:t>　</a:t>
                      </a:r>
                      <a:r>
                        <a:rPr kumimoji="1" lang="en-US" altLang="ja-JP" dirty="0">
                          <a:solidFill>
                            <a:srgbClr val="FF0000"/>
                          </a:solidFill>
                        </a:rPr>
                        <a:t>18</a:t>
                      </a:r>
                      <a:r>
                        <a:rPr kumimoji="1" lang="ja-JP" altLang="en-US" dirty="0">
                          <a:solidFill>
                            <a:srgbClr val="FF0000"/>
                          </a:solidFill>
                        </a:rPr>
                        <a:t>名（</a:t>
                      </a:r>
                      <a:r>
                        <a:rPr kumimoji="1" lang="en-US" altLang="ja-JP" dirty="0">
                          <a:solidFill>
                            <a:srgbClr val="FF0000"/>
                          </a:solidFill>
                        </a:rPr>
                        <a:t>40</a:t>
                      </a:r>
                      <a:r>
                        <a:rPr kumimoji="1" lang="ja-JP" altLang="en-US" dirty="0">
                          <a:solidFill>
                            <a:srgbClr val="FF0000"/>
                          </a:solidFill>
                        </a:rPr>
                        <a:t>％）★</a:t>
                      </a:r>
                    </a:p>
                  </a:txBody>
                  <a:tcPr/>
                </a:tc>
                <a:tc>
                  <a:txBody>
                    <a:bodyPr/>
                    <a:lstStyle/>
                    <a:p>
                      <a:r>
                        <a:rPr kumimoji="1" lang="ja-JP" altLang="en-US" dirty="0"/>
                        <a:t>　　　　</a:t>
                      </a:r>
                      <a:r>
                        <a:rPr kumimoji="1" lang="en-US" altLang="ja-JP" dirty="0"/>
                        <a:t>21</a:t>
                      </a:r>
                      <a:r>
                        <a:rPr kumimoji="1" lang="ja-JP" altLang="en-US" dirty="0"/>
                        <a:t>名（</a:t>
                      </a:r>
                      <a:r>
                        <a:rPr kumimoji="1" lang="en-US" altLang="ja-JP" dirty="0"/>
                        <a:t>19</a:t>
                      </a: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dirty="0"/>
                        <a:t>　　　０名（０％）</a:t>
                      </a:r>
                    </a:p>
                  </a:txBody>
                  <a:tcPr/>
                </a:tc>
                <a:extLst>
                  <a:ext uri="{0D108BD9-81ED-4DB2-BD59-A6C34878D82A}">
                    <a16:rowId xmlns:a16="http://schemas.microsoft.com/office/drawing/2014/main" val="10005"/>
                  </a:ext>
                </a:extLst>
              </a:tr>
              <a:tr h="250203">
                <a:tc>
                  <a:txBody>
                    <a:bodyPr/>
                    <a:lstStyle/>
                    <a:p>
                      <a:pPr algn="ct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6"/>
                  </a:ext>
                </a:extLst>
              </a:tr>
              <a:tr h="250203">
                <a:tc>
                  <a:txBody>
                    <a:bodyPr/>
                    <a:lstStyle/>
                    <a:p>
                      <a:pPr algn="ctr"/>
                      <a:r>
                        <a:rPr kumimoji="1" lang="ja-JP" altLang="en-US" dirty="0"/>
                        <a:t>　</a:t>
                      </a:r>
                      <a:r>
                        <a:rPr kumimoji="1" lang="en-US" altLang="ja-JP" dirty="0"/>
                        <a:t>2035</a:t>
                      </a:r>
                      <a:r>
                        <a:rPr kumimoji="1" lang="ja-JP" altLang="en-US" dirty="0"/>
                        <a:t>年度（</a:t>
                      </a:r>
                      <a:r>
                        <a:rPr kumimoji="1" lang="en-US" altLang="ja-JP" dirty="0"/>
                        <a:t>10</a:t>
                      </a:r>
                      <a:r>
                        <a:rPr kumimoji="1" lang="ja-JP" altLang="en-US" dirty="0"/>
                        <a:t>年後）</a:t>
                      </a:r>
                    </a:p>
                  </a:txBody>
                  <a:tcPr/>
                </a:tc>
                <a:tc>
                  <a:txBody>
                    <a:bodyPr/>
                    <a:lstStyle/>
                    <a:p>
                      <a:r>
                        <a:rPr kumimoji="1" lang="ja-JP" altLang="en-US" dirty="0"/>
                        <a:t>　　　</a:t>
                      </a:r>
                      <a:r>
                        <a:rPr kumimoji="1" lang="en-US" altLang="ja-JP" dirty="0"/>
                        <a:t>25</a:t>
                      </a:r>
                      <a:r>
                        <a:rPr kumimoji="1" lang="ja-JP" altLang="en-US" dirty="0"/>
                        <a:t>名（</a:t>
                      </a:r>
                      <a:r>
                        <a:rPr kumimoji="1" lang="en-US" altLang="ja-JP" dirty="0"/>
                        <a:t>56</a:t>
                      </a:r>
                      <a:r>
                        <a:rPr kumimoji="1" lang="ja-JP" altLang="en-US" dirty="0"/>
                        <a:t>％）</a:t>
                      </a:r>
                    </a:p>
                  </a:txBody>
                  <a:tcPr/>
                </a:tc>
                <a:tc>
                  <a:txBody>
                    <a:bodyPr/>
                    <a:lstStyle/>
                    <a:p>
                      <a:r>
                        <a:rPr kumimoji="1" lang="ja-JP" altLang="en-US" dirty="0"/>
                        <a:t>　　　　</a:t>
                      </a:r>
                      <a:r>
                        <a:rPr kumimoji="1" lang="en-US" altLang="ja-JP" dirty="0"/>
                        <a:t>31</a:t>
                      </a:r>
                      <a:r>
                        <a:rPr kumimoji="1" lang="ja-JP" altLang="en-US" dirty="0"/>
                        <a:t>名（</a:t>
                      </a:r>
                      <a:r>
                        <a:rPr kumimoji="1" lang="en-US" altLang="ja-JP" dirty="0"/>
                        <a:t>28</a:t>
                      </a:r>
                      <a:r>
                        <a:rPr kumimoji="1" lang="ja-JP" altLang="en-US" dirty="0"/>
                        <a:t>％）</a:t>
                      </a:r>
                    </a:p>
                  </a:txBody>
                  <a:tcPr/>
                </a:tc>
                <a:tc>
                  <a:txBody>
                    <a:bodyPr/>
                    <a:lstStyle/>
                    <a:p>
                      <a:r>
                        <a:rPr kumimoji="1" lang="ja-JP" altLang="en-US" dirty="0"/>
                        <a:t>　　　１名（７％）</a:t>
                      </a:r>
                    </a:p>
                  </a:txBody>
                  <a:tcPr/>
                </a:tc>
                <a:extLst>
                  <a:ext uri="{0D108BD9-81ED-4DB2-BD59-A6C34878D82A}">
                    <a16:rowId xmlns:a16="http://schemas.microsoft.com/office/drawing/2014/main" val="10007"/>
                  </a:ext>
                </a:extLst>
              </a:tr>
              <a:tr h="250203">
                <a:tc>
                  <a:txBody>
                    <a:bodyPr/>
                    <a:lstStyle/>
                    <a:p>
                      <a:pPr algn="ctr"/>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8"/>
                  </a:ext>
                </a:extLst>
              </a:tr>
              <a:tr h="250203">
                <a:tc>
                  <a:txBody>
                    <a:bodyPr/>
                    <a:lstStyle/>
                    <a:p>
                      <a:pPr algn="ctr"/>
                      <a:r>
                        <a:rPr kumimoji="1" lang="ja-JP" altLang="en-US" dirty="0"/>
                        <a:t>　</a:t>
                      </a:r>
                      <a:r>
                        <a:rPr kumimoji="1" lang="en-US" altLang="ja-JP" dirty="0"/>
                        <a:t>2040</a:t>
                      </a:r>
                      <a:r>
                        <a:rPr kumimoji="1" lang="ja-JP" altLang="en-US" dirty="0"/>
                        <a:t>年度（</a:t>
                      </a:r>
                      <a:r>
                        <a:rPr kumimoji="1" lang="en-US" altLang="ja-JP" dirty="0"/>
                        <a:t>15</a:t>
                      </a:r>
                      <a:r>
                        <a:rPr kumimoji="1" lang="ja-JP" altLang="en-US" dirty="0"/>
                        <a:t>年後）</a:t>
                      </a:r>
                    </a:p>
                  </a:txBody>
                  <a:tcPr/>
                </a:tc>
                <a:tc>
                  <a:txBody>
                    <a:bodyPr/>
                    <a:lstStyle/>
                    <a:p>
                      <a:r>
                        <a:rPr kumimoji="1" lang="ja-JP" altLang="en-US" dirty="0"/>
                        <a:t>　　　</a:t>
                      </a:r>
                      <a:r>
                        <a:rPr kumimoji="1" lang="en-US" altLang="ja-JP" dirty="0"/>
                        <a:t>33</a:t>
                      </a:r>
                      <a:r>
                        <a:rPr kumimoji="1" lang="ja-JP" altLang="en-US" dirty="0"/>
                        <a:t>名（</a:t>
                      </a:r>
                      <a:r>
                        <a:rPr kumimoji="1" lang="en-US" altLang="ja-JP" dirty="0"/>
                        <a:t>73</a:t>
                      </a:r>
                      <a:r>
                        <a:rPr kumimoji="1" lang="ja-JP" altLang="en-US" dirty="0"/>
                        <a:t>％）</a:t>
                      </a:r>
                    </a:p>
                  </a:txBody>
                  <a:tcPr/>
                </a:tc>
                <a:tc>
                  <a:txBody>
                    <a:bodyPr/>
                    <a:lstStyle/>
                    <a:p>
                      <a:r>
                        <a:rPr kumimoji="1" lang="ja-JP" altLang="en-US" dirty="0"/>
                        <a:t>　　　</a:t>
                      </a:r>
                      <a:r>
                        <a:rPr kumimoji="1" lang="en-US" altLang="ja-JP" dirty="0">
                          <a:solidFill>
                            <a:srgbClr val="FF0000"/>
                          </a:solidFill>
                        </a:rPr>
                        <a:t>49</a:t>
                      </a:r>
                      <a:r>
                        <a:rPr kumimoji="1" lang="ja-JP" altLang="en-US" dirty="0">
                          <a:solidFill>
                            <a:srgbClr val="FF0000"/>
                          </a:solidFill>
                        </a:rPr>
                        <a:t>名（</a:t>
                      </a:r>
                      <a:r>
                        <a:rPr kumimoji="1" lang="en-US" altLang="ja-JP" dirty="0">
                          <a:solidFill>
                            <a:srgbClr val="FF0000"/>
                          </a:solidFill>
                        </a:rPr>
                        <a:t>44</a:t>
                      </a:r>
                      <a:r>
                        <a:rPr kumimoji="1" lang="ja-JP" altLang="en-US" dirty="0">
                          <a:solidFill>
                            <a:srgbClr val="FF0000"/>
                          </a:solidFill>
                        </a:rPr>
                        <a:t>％）★</a:t>
                      </a:r>
                    </a:p>
                  </a:txBody>
                  <a:tcPr/>
                </a:tc>
                <a:tc>
                  <a:txBody>
                    <a:bodyPr/>
                    <a:lstStyle/>
                    <a:p>
                      <a:r>
                        <a:rPr kumimoji="1" lang="ja-JP" altLang="en-US" dirty="0"/>
                        <a:t>　　　３名（</a:t>
                      </a:r>
                      <a:r>
                        <a:rPr kumimoji="1" lang="en-US" altLang="ja-JP" dirty="0"/>
                        <a:t>20</a:t>
                      </a:r>
                      <a:r>
                        <a:rPr kumimoji="1" lang="ja-JP" altLang="en-US" dirty="0"/>
                        <a:t>％）</a:t>
                      </a:r>
                    </a:p>
                  </a:txBody>
                  <a:tcPr/>
                </a:tc>
                <a:extLst>
                  <a:ext uri="{0D108BD9-81ED-4DB2-BD59-A6C34878D82A}">
                    <a16:rowId xmlns:a16="http://schemas.microsoft.com/office/drawing/2014/main" val="10009"/>
                  </a:ext>
                </a:extLst>
              </a:tr>
              <a:tr h="250203">
                <a:tc>
                  <a:txBody>
                    <a:bodyPr/>
                    <a:lstStyle/>
                    <a:p>
                      <a:pPr algn="ct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0"/>
                  </a:ext>
                </a:extLst>
              </a:tr>
              <a:tr h="250203">
                <a:tc>
                  <a:txBody>
                    <a:bodyPr/>
                    <a:lstStyle/>
                    <a:p>
                      <a:pPr algn="ctr"/>
                      <a:r>
                        <a:rPr kumimoji="1" lang="ja-JP" altLang="en-US" dirty="0"/>
                        <a:t>　</a:t>
                      </a:r>
                      <a:r>
                        <a:rPr kumimoji="1" lang="en-US" altLang="ja-JP" dirty="0"/>
                        <a:t>2045</a:t>
                      </a:r>
                      <a:r>
                        <a:rPr kumimoji="1" lang="ja-JP" altLang="en-US" dirty="0"/>
                        <a:t>年度（</a:t>
                      </a:r>
                      <a:r>
                        <a:rPr kumimoji="1" lang="en-US" altLang="ja-JP" dirty="0"/>
                        <a:t>20</a:t>
                      </a:r>
                      <a:r>
                        <a:rPr kumimoji="1" lang="ja-JP" altLang="en-US" dirty="0"/>
                        <a:t>年後）</a:t>
                      </a:r>
                    </a:p>
                  </a:txBody>
                  <a:tcPr/>
                </a:tc>
                <a:tc>
                  <a:txBody>
                    <a:bodyPr/>
                    <a:lstStyle/>
                    <a:p>
                      <a:r>
                        <a:rPr kumimoji="1" lang="ja-JP" altLang="en-US" dirty="0"/>
                        <a:t>　　　</a:t>
                      </a:r>
                      <a:r>
                        <a:rPr kumimoji="1" lang="en-US" altLang="ja-JP" dirty="0"/>
                        <a:t>37</a:t>
                      </a:r>
                      <a:r>
                        <a:rPr kumimoji="1" lang="ja-JP" altLang="en-US" dirty="0"/>
                        <a:t>名（</a:t>
                      </a:r>
                      <a:r>
                        <a:rPr kumimoji="1" lang="en-US" altLang="ja-JP" dirty="0"/>
                        <a:t>82</a:t>
                      </a:r>
                      <a:r>
                        <a:rPr kumimoji="1" lang="ja-JP" altLang="en-US" dirty="0"/>
                        <a:t>％）</a:t>
                      </a:r>
                    </a:p>
                  </a:txBody>
                  <a:tcPr/>
                </a:tc>
                <a:tc>
                  <a:txBody>
                    <a:bodyPr/>
                    <a:lstStyle/>
                    <a:p>
                      <a:r>
                        <a:rPr kumimoji="1" lang="ja-JP" altLang="en-US" dirty="0"/>
                        <a:t>　　　　</a:t>
                      </a:r>
                      <a:r>
                        <a:rPr kumimoji="1" lang="en-US" altLang="ja-JP" dirty="0"/>
                        <a:t>71</a:t>
                      </a:r>
                      <a:r>
                        <a:rPr kumimoji="1" lang="ja-JP" altLang="en-US" dirty="0"/>
                        <a:t>名（</a:t>
                      </a:r>
                      <a:r>
                        <a:rPr kumimoji="1" lang="en-US" altLang="ja-JP" dirty="0"/>
                        <a:t>63</a:t>
                      </a:r>
                      <a:r>
                        <a:rPr kumimoji="1" lang="ja-JP" altLang="en-US" dirty="0"/>
                        <a:t>％）</a:t>
                      </a:r>
                    </a:p>
                  </a:txBody>
                  <a:tcPr/>
                </a:tc>
                <a:tc>
                  <a:txBody>
                    <a:bodyPr/>
                    <a:lstStyle/>
                    <a:p>
                      <a:r>
                        <a:rPr kumimoji="1" lang="ja-JP" altLang="en-US" dirty="0"/>
                        <a:t>　　</a:t>
                      </a:r>
                      <a:r>
                        <a:rPr kumimoji="1" lang="ja-JP" altLang="en-US" dirty="0">
                          <a:solidFill>
                            <a:srgbClr val="FF0000"/>
                          </a:solidFill>
                        </a:rPr>
                        <a:t>　６名（</a:t>
                      </a:r>
                      <a:r>
                        <a:rPr kumimoji="1" lang="en-US" altLang="ja-JP" dirty="0">
                          <a:solidFill>
                            <a:srgbClr val="FF0000"/>
                          </a:solidFill>
                        </a:rPr>
                        <a:t>40</a:t>
                      </a:r>
                      <a:r>
                        <a:rPr kumimoji="1" lang="ja-JP" altLang="en-US" dirty="0">
                          <a:solidFill>
                            <a:srgbClr val="FF0000"/>
                          </a:solidFill>
                        </a:rPr>
                        <a:t>％）★</a:t>
                      </a:r>
                    </a:p>
                  </a:txBody>
                  <a:tcPr/>
                </a:tc>
                <a:extLst>
                  <a:ext uri="{0D108BD9-81ED-4DB2-BD59-A6C34878D82A}">
                    <a16:rowId xmlns:a16="http://schemas.microsoft.com/office/drawing/2014/main" val="10011"/>
                  </a:ext>
                </a:extLst>
              </a:tr>
              <a:tr h="250203">
                <a:tc>
                  <a:txBody>
                    <a:bodyPr/>
                    <a:lstStyle/>
                    <a:p>
                      <a:pPr algn="ct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2"/>
                  </a:ext>
                </a:extLst>
              </a:tr>
              <a:tr h="250203">
                <a:tc>
                  <a:txBody>
                    <a:bodyPr/>
                    <a:lstStyle/>
                    <a:p>
                      <a:pPr algn="ctr"/>
                      <a:r>
                        <a:rPr kumimoji="1" lang="ja-JP" altLang="en-US" dirty="0"/>
                        <a:t>　</a:t>
                      </a:r>
                      <a:r>
                        <a:rPr kumimoji="1" lang="en-US" altLang="ja-JP" dirty="0"/>
                        <a:t>2050</a:t>
                      </a:r>
                      <a:r>
                        <a:rPr kumimoji="1" lang="ja-JP" altLang="en-US" dirty="0"/>
                        <a:t>年度（</a:t>
                      </a:r>
                      <a:r>
                        <a:rPr kumimoji="1" lang="en-US" altLang="ja-JP" dirty="0"/>
                        <a:t>25</a:t>
                      </a:r>
                      <a:r>
                        <a:rPr kumimoji="1" lang="ja-JP" altLang="en-US" dirty="0"/>
                        <a:t>年後）</a:t>
                      </a:r>
                    </a:p>
                  </a:txBody>
                  <a:tcPr/>
                </a:tc>
                <a:tc>
                  <a:txBody>
                    <a:bodyPr/>
                    <a:lstStyle/>
                    <a:p>
                      <a:r>
                        <a:rPr kumimoji="1" lang="ja-JP" altLang="en-US" dirty="0"/>
                        <a:t>　　　</a:t>
                      </a:r>
                      <a:r>
                        <a:rPr kumimoji="1" lang="en-US" altLang="ja-JP" dirty="0"/>
                        <a:t>41</a:t>
                      </a:r>
                      <a:r>
                        <a:rPr kumimoji="1" lang="ja-JP" altLang="en-US" dirty="0"/>
                        <a:t>名（</a:t>
                      </a:r>
                      <a:r>
                        <a:rPr kumimoji="1" lang="en-US" altLang="ja-JP" dirty="0"/>
                        <a:t>89</a:t>
                      </a:r>
                      <a:r>
                        <a:rPr kumimoji="1" lang="ja-JP" altLang="en-US" dirty="0"/>
                        <a:t>％）</a:t>
                      </a:r>
                    </a:p>
                  </a:txBody>
                  <a:tcPr/>
                </a:tc>
                <a:tc>
                  <a:txBody>
                    <a:bodyPr/>
                    <a:lstStyle/>
                    <a:p>
                      <a:r>
                        <a:rPr kumimoji="1" lang="ja-JP" altLang="en-US" dirty="0"/>
                        <a:t>　　　　</a:t>
                      </a:r>
                      <a:r>
                        <a:rPr kumimoji="1" lang="en-US" altLang="ja-JP" dirty="0"/>
                        <a:t>86</a:t>
                      </a:r>
                      <a:r>
                        <a:rPr kumimoji="1" lang="ja-JP" altLang="en-US" dirty="0"/>
                        <a:t>名（</a:t>
                      </a:r>
                      <a:r>
                        <a:rPr kumimoji="1" lang="en-US" altLang="ja-JP" dirty="0"/>
                        <a:t>77</a:t>
                      </a:r>
                      <a:r>
                        <a:rPr kumimoji="1" lang="ja-JP" altLang="en-US" dirty="0"/>
                        <a:t>％）</a:t>
                      </a:r>
                    </a:p>
                  </a:txBody>
                  <a:tcPr/>
                </a:tc>
                <a:tc>
                  <a:txBody>
                    <a:bodyPr/>
                    <a:lstStyle/>
                    <a:p>
                      <a:r>
                        <a:rPr kumimoji="1" lang="ja-JP" altLang="en-US" dirty="0"/>
                        <a:t>　　</a:t>
                      </a:r>
                      <a:r>
                        <a:rPr kumimoji="1" lang="en-US" altLang="ja-JP" dirty="0"/>
                        <a:t>10</a:t>
                      </a:r>
                      <a:r>
                        <a:rPr kumimoji="1" lang="ja-JP" altLang="en-US" dirty="0"/>
                        <a:t>名（</a:t>
                      </a:r>
                      <a:r>
                        <a:rPr kumimoji="1" lang="en-US" altLang="ja-JP" dirty="0"/>
                        <a:t>71</a:t>
                      </a:r>
                      <a:r>
                        <a:rPr kumimoji="1" lang="ja-JP" altLang="en-US" dirty="0"/>
                        <a:t>％）　　</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66720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6714" y="251927"/>
            <a:ext cx="10515600" cy="559837"/>
          </a:xfrm>
        </p:spPr>
        <p:txBody>
          <a:bodyPr>
            <a:normAutofit fontScale="90000"/>
          </a:bodyPr>
          <a:lstStyle/>
          <a:p>
            <a:r>
              <a:rPr kumimoji="1" lang="ja-JP" altLang="en-US" sz="3200" dirty="0"/>
              <a:t>ウエルカムリーブ開設の経緯</a:t>
            </a:r>
          </a:p>
        </p:txBody>
      </p:sp>
      <p:sp>
        <p:nvSpPr>
          <p:cNvPr id="3" name="コンテンツ プレースホルダー 2"/>
          <p:cNvSpPr>
            <a:spLocks noGrp="1"/>
          </p:cNvSpPr>
          <p:nvPr>
            <p:ph idx="1"/>
          </p:nvPr>
        </p:nvSpPr>
        <p:spPr>
          <a:xfrm>
            <a:off x="617838" y="811764"/>
            <a:ext cx="11054758" cy="5607697"/>
          </a:xfrm>
          <a:solidFill>
            <a:schemeClr val="accent2">
              <a:lumMod val="20000"/>
              <a:lumOff val="80000"/>
            </a:schemeClr>
          </a:solidFill>
        </p:spPr>
        <p:txBody>
          <a:bodyPr>
            <a:normAutofit fontScale="32500" lnSpcReduction="20000"/>
          </a:bodyPr>
          <a:lstStyle/>
          <a:p>
            <a:endParaRPr lang="en-US" altLang="ja-JP" sz="3800" dirty="0"/>
          </a:p>
          <a:p>
            <a:r>
              <a:rPr lang="ja-JP" altLang="en-US" sz="6200" dirty="0"/>
              <a:t>リーブのグループホームの利用者様の利用状況を踏まえ、障がいを</a:t>
            </a:r>
            <a:r>
              <a:rPr kumimoji="1" lang="ja-JP" altLang="en-US" sz="6200" dirty="0"/>
              <a:t>お持ちの方が高齢になっても、親しい仲間とともに住み慣れた町で、楽しんで暮らし続けるため</a:t>
            </a:r>
            <a:r>
              <a:rPr lang="ja-JP" altLang="en-US" sz="6200" dirty="0"/>
              <a:t>に２０１５年（平成２７年）より新サービス体系の構築について準備を進めてきました。</a:t>
            </a:r>
            <a:endParaRPr lang="en-US" altLang="ja-JP" sz="6200" dirty="0"/>
          </a:p>
          <a:p>
            <a:endParaRPr lang="en-US" altLang="ja-JP" sz="6200" dirty="0"/>
          </a:p>
          <a:p>
            <a:pPr marL="0" indent="0">
              <a:buNone/>
            </a:pPr>
            <a:r>
              <a:rPr lang="ja-JP" altLang="en-US" sz="5000" dirty="0"/>
              <a:t>①</a:t>
            </a:r>
            <a:r>
              <a:rPr lang="en-US" altLang="ja-JP" sz="5000" dirty="0"/>
              <a:t>65</a:t>
            </a:r>
            <a:r>
              <a:rPr lang="ja-JP" altLang="en-US" sz="5000" dirty="0"/>
              <a:t>歳を過ぎると従来の障害福祉サービスを受けられなくなり、介護保険に同等のサービスがある場合は、介護保険利用が優先（障害者総合支援法第</a:t>
            </a:r>
            <a:r>
              <a:rPr lang="en-US" altLang="ja-JP" sz="5000" dirty="0"/>
              <a:t>7</a:t>
            </a:r>
            <a:r>
              <a:rPr lang="ja-JP" altLang="en-US" sz="5000" dirty="0"/>
              <a:t>条規定）となる「６５歳の壁問題」の解決策の１つとして、共生型サービス（日中活動）を検討。慣れ親しんだ仲間やスタッフのいる事業所に６５歳を過ぎても継続利用することが可能⇒土地の取得や建設業者を決定し定款変更等具体的な計画のもと、令和２年度より千葉県と協議を進めてきたが、千葉県条例により共生型サービスから介護保険サービスに計画を変更。２０２５年度に新規事業開設となる。</a:t>
            </a:r>
            <a:endParaRPr lang="en-US" altLang="ja-JP" sz="5000" dirty="0"/>
          </a:p>
          <a:p>
            <a:pPr marL="0" indent="0">
              <a:buNone/>
            </a:pPr>
            <a:r>
              <a:rPr lang="ja-JP" altLang="en-US" sz="5000" dirty="0"/>
              <a:t>②高齢になっても健康で長生きするため（健康寿命を伸ばす）の取り組み強化「口腔ケア、筋力低下予防」を主軸に介護スキルのある専門スタッフによる身体機能低下予防訓練の導入⇒</a:t>
            </a:r>
            <a:r>
              <a:rPr lang="en-US" altLang="ja-JP" sz="5000" dirty="0"/>
              <a:t>202</a:t>
            </a:r>
            <a:r>
              <a:rPr lang="ja-JP" altLang="en-US" sz="5000" dirty="0"/>
              <a:t>４年度より実施、</a:t>
            </a:r>
            <a:r>
              <a:rPr lang="en-US" altLang="ja-JP" sz="5000" dirty="0"/>
              <a:t>2025</a:t>
            </a:r>
            <a:r>
              <a:rPr lang="ja-JP" altLang="en-US" sz="5000" dirty="0"/>
              <a:t>年度より外部講師を招き本格的に実施。</a:t>
            </a:r>
            <a:endParaRPr lang="en-US" altLang="ja-JP" sz="5000" dirty="0"/>
          </a:p>
          <a:p>
            <a:pPr marL="0" indent="0">
              <a:buNone/>
            </a:pPr>
            <a:r>
              <a:rPr lang="ja-JP" altLang="en-US" sz="5000" dirty="0"/>
              <a:t>③リーブみんな仲間だ会（障がい者の当事者活動）と連携して高齢者にも優しい旅行を企画⇒</a:t>
            </a:r>
            <a:r>
              <a:rPr lang="en-US" altLang="ja-JP" sz="5000" dirty="0"/>
              <a:t>2023</a:t>
            </a:r>
            <a:r>
              <a:rPr lang="ja-JP" altLang="en-US" sz="5000" dirty="0"/>
              <a:t>年度より実施</a:t>
            </a:r>
          </a:p>
          <a:p>
            <a:pPr marL="0" indent="0">
              <a:buNone/>
            </a:pPr>
            <a:r>
              <a:rPr lang="ja-JP" altLang="en-US" sz="5000" dirty="0"/>
              <a:t>④障がいの有無に関係なく、地域住民の一員として、高齢者や子供たちとの交流を増やし、楽しみを共有できる地域共生社会のコミュニティ作りの場の提供（地域交流棟の新設）⇒</a:t>
            </a:r>
            <a:r>
              <a:rPr lang="en-US" altLang="ja-JP" sz="5000" dirty="0"/>
              <a:t>2025</a:t>
            </a:r>
            <a:r>
              <a:rPr lang="ja-JP" altLang="en-US" sz="5000" dirty="0"/>
              <a:t>年度開設</a:t>
            </a:r>
            <a:endParaRPr lang="en-US" altLang="ja-JP" sz="5000" dirty="0"/>
          </a:p>
          <a:p>
            <a:pPr marL="0" indent="0">
              <a:buNone/>
            </a:pPr>
            <a:r>
              <a:rPr lang="ja-JP" altLang="en-US" sz="5000" dirty="0"/>
              <a:t>⑤</a:t>
            </a:r>
            <a:r>
              <a:rPr kumimoji="1" lang="ja-JP" altLang="en-US" sz="5000" dirty="0"/>
              <a:t>高齢になっても住み慣れた地域で生活を継続できるための高齢者に優しい住環境の整備（介護保険に用途変更可能な住宅の建設及賃貸物件の開拓）⇒</a:t>
            </a:r>
            <a:r>
              <a:rPr kumimoji="1" lang="en-US" altLang="ja-JP" sz="5000" dirty="0"/>
              <a:t>2035</a:t>
            </a:r>
            <a:r>
              <a:rPr kumimoji="1" lang="ja-JP" altLang="en-US" sz="5000" dirty="0"/>
              <a:t>年度（サポート利用者の半数以上が</a:t>
            </a:r>
            <a:r>
              <a:rPr kumimoji="1" lang="en-US" altLang="ja-JP" sz="5000" dirty="0"/>
              <a:t>65</a:t>
            </a:r>
            <a:r>
              <a:rPr kumimoji="1" lang="ja-JP" altLang="en-US" sz="5000" dirty="0"/>
              <a:t>歳）を見据え準備</a:t>
            </a:r>
            <a:endParaRPr kumimoji="1" lang="en-US" altLang="ja-JP" sz="5000" dirty="0"/>
          </a:p>
          <a:p>
            <a:pPr marL="0" indent="0">
              <a:buNone/>
            </a:pPr>
            <a:endParaRPr kumimoji="1" lang="en-US" altLang="ja-JP" sz="3500" dirty="0"/>
          </a:p>
        </p:txBody>
      </p:sp>
    </p:spTree>
    <p:extLst>
      <p:ext uri="{BB962C8B-B14F-4D97-AF65-F5344CB8AC3E}">
        <p14:creationId xmlns:p14="http://schemas.microsoft.com/office/powerpoint/2010/main" val="38485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411481"/>
            <a:ext cx="8395651" cy="719050"/>
          </a:xfrm>
        </p:spPr>
        <p:txBody>
          <a:bodyPr/>
          <a:lstStyle/>
          <a:p>
            <a:r>
              <a:rPr kumimoji="1" lang="ja-JP" altLang="en-US" dirty="0"/>
              <a:t>利用者様の年齢・介護度</a:t>
            </a:r>
          </a:p>
        </p:txBody>
      </p:sp>
      <p:sp>
        <p:nvSpPr>
          <p:cNvPr id="3" name="コンテンツ プレースホルダー 2"/>
          <p:cNvSpPr>
            <a:spLocks noGrp="1"/>
          </p:cNvSpPr>
          <p:nvPr>
            <p:ph idx="1"/>
          </p:nvPr>
        </p:nvSpPr>
        <p:spPr>
          <a:xfrm>
            <a:off x="822960" y="1276003"/>
            <a:ext cx="8634356" cy="4301837"/>
          </a:xfrm>
          <a:solidFill>
            <a:schemeClr val="tx2">
              <a:lumMod val="40000"/>
              <a:lumOff val="60000"/>
            </a:schemeClr>
          </a:solidFill>
        </p:spPr>
        <p:txBody>
          <a:bodyPr>
            <a:normAutofit lnSpcReduction="10000"/>
          </a:bodyPr>
          <a:lstStyle/>
          <a:p>
            <a:r>
              <a:rPr kumimoji="1" lang="ja-JP" altLang="en-US" dirty="0"/>
              <a:t>令和</a:t>
            </a:r>
            <a:r>
              <a:rPr kumimoji="1" lang="en-US" altLang="ja-JP" dirty="0"/>
              <a:t>7</a:t>
            </a:r>
            <a:r>
              <a:rPr kumimoji="1" lang="ja-JP" altLang="en-US" dirty="0"/>
              <a:t>年</a:t>
            </a:r>
            <a:r>
              <a:rPr kumimoji="1" lang="en-US" altLang="ja-JP" dirty="0"/>
              <a:t>9</a:t>
            </a:r>
            <a:r>
              <a:rPr kumimoji="1" lang="ja-JP" altLang="en-US" dirty="0"/>
              <a:t>月</a:t>
            </a:r>
            <a:r>
              <a:rPr kumimoji="1" lang="en-US" altLang="ja-JP" dirty="0"/>
              <a:t>1</a:t>
            </a:r>
            <a:r>
              <a:rPr kumimoji="1" lang="ja-JP" altLang="en-US" dirty="0"/>
              <a:t>日現在</a:t>
            </a:r>
            <a:endParaRPr kumimoji="1" lang="en-US" altLang="ja-JP" dirty="0"/>
          </a:p>
          <a:p>
            <a:r>
              <a:rPr lang="ja-JP" altLang="en-US" dirty="0"/>
              <a:t>男性・・・</a:t>
            </a:r>
            <a:r>
              <a:rPr lang="en-US" altLang="ja-JP" dirty="0"/>
              <a:t>7</a:t>
            </a:r>
            <a:r>
              <a:rPr lang="ja-JP" altLang="en-US" dirty="0"/>
              <a:t>名　　</a:t>
            </a:r>
            <a:r>
              <a:rPr kumimoji="1" lang="ja-JP" altLang="en-US" dirty="0"/>
              <a:t>女性・・・</a:t>
            </a:r>
            <a:r>
              <a:rPr kumimoji="1" lang="en-US" altLang="ja-JP" dirty="0"/>
              <a:t>3</a:t>
            </a:r>
            <a:r>
              <a:rPr lang="ja-JP" altLang="en-US" dirty="0"/>
              <a:t>名　　合計・・・</a:t>
            </a:r>
            <a:r>
              <a:rPr lang="en-US" altLang="ja-JP" dirty="0"/>
              <a:t>10</a:t>
            </a:r>
            <a:r>
              <a:rPr lang="ja-JP" altLang="en-US" dirty="0"/>
              <a:t>名</a:t>
            </a:r>
            <a:endParaRPr lang="en-US" altLang="ja-JP" dirty="0"/>
          </a:p>
          <a:p>
            <a:r>
              <a:rPr lang="ja-JP" altLang="en-US" dirty="0"/>
              <a:t>年齢　男性６５歳～７６歳　平均年齢　７２．４歳</a:t>
            </a:r>
            <a:endParaRPr lang="en-US" altLang="ja-JP" dirty="0"/>
          </a:p>
          <a:p>
            <a:r>
              <a:rPr lang="ja-JP" altLang="en-US" dirty="0"/>
              <a:t>　　　女性６５歳～７８歳　平均年齢　７３歳</a:t>
            </a:r>
            <a:endParaRPr lang="en-US" altLang="ja-JP" dirty="0"/>
          </a:p>
          <a:p>
            <a:endParaRPr lang="en-US" altLang="ja-JP" dirty="0"/>
          </a:p>
          <a:p>
            <a:r>
              <a:rPr kumimoji="1" lang="ja-JP" altLang="en-US" dirty="0"/>
              <a:t>要介護１・・・</a:t>
            </a:r>
            <a:r>
              <a:rPr kumimoji="1" lang="en-US" altLang="ja-JP" dirty="0"/>
              <a:t>2</a:t>
            </a:r>
            <a:r>
              <a:rPr kumimoji="1" lang="ja-JP" altLang="en-US" dirty="0"/>
              <a:t>名　　　男性</a:t>
            </a:r>
            <a:r>
              <a:rPr kumimoji="1" lang="en-US" altLang="ja-JP" dirty="0"/>
              <a:t>2</a:t>
            </a:r>
            <a:r>
              <a:rPr kumimoji="1" lang="ja-JP" altLang="en-US" dirty="0"/>
              <a:t>名　女性</a:t>
            </a:r>
            <a:r>
              <a:rPr kumimoji="1" lang="en-US" altLang="ja-JP" dirty="0"/>
              <a:t>0</a:t>
            </a:r>
            <a:r>
              <a:rPr kumimoji="1" lang="ja-JP" altLang="en-US" dirty="0"/>
              <a:t>名</a:t>
            </a:r>
            <a:endParaRPr kumimoji="1" lang="en-US" altLang="ja-JP" dirty="0"/>
          </a:p>
          <a:p>
            <a:r>
              <a:rPr lang="ja-JP" altLang="en-US" dirty="0"/>
              <a:t>要介護２・・・</a:t>
            </a:r>
            <a:r>
              <a:rPr lang="en-US" altLang="ja-JP" dirty="0"/>
              <a:t>4</a:t>
            </a:r>
            <a:r>
              <a:rPr lang="ja-JP" altLang="en-US" dirty="0"/>
              <a:t>名　　　男性</a:t>
            </a:r>
            <a:r>
              <a:rPr lang="en-US" altLang="ja-JP" dirty="0"/>
              <a:t>3</a:t>
            </a:r>
            <a:r>
              <a:rPr lang="ja-JP" altLang="en-US" dirty="0"/>
              <a:t>名　女性</a:t>
            </a:r>
            <a:r>
              <a:rPr lang="en-US" altLang="ja-JP" dirty="0"/>
              <a:t>1</a:t>
            </a:r>
            <a:r>
              <a:rPr lang="ja-JP" altLang="en-US" dirty="0"/>
              <a:t>名</a:t>
            </a:r>
            <a:endParaRPr lang="en-US" altLang="ja-JP" dirty="0"/>
          </a:p>
          <a:p>
            <a:r>
              <a:rPr kumimoji="1" lang="ja-JP" altLang="en-US" dirty="0"/>
              <a:t>要介護３・・・</a:t>
            </a:r>
            <a:r>
              <a:rPr kumimoji="1" lang="en-US" altLang="ja-JP" dirty="0"/>
              <a:t>3</a:t>
            </a:r>
            <a:r>
              <a:rPr kumimoji="1" lang="ja-JP" altLang="en-US" dirty="0"/>
              <a:t>名　　　男性</a:t>
            </a:r>
            <a:r>
              <a:rPr kumimoji="1" lang="en-US" altLang="ja-JP" dirty="0"/>
              <a:t>2</a:t>
            </a:r>
            <a:r>
              <a:rPr kumimoji="1" lang="ja-JP" altLang="en-US" dirty="0"/>
              <a:t>名　女性</a:t>
            </a:r>
            <a:r>
              <a:rPr kumimoji="1" lang="en-US" altLang="ja-JP" dirty="0"/>
              <a:t>1</a:t>
            </a:r>
            <a:r>
              <a:rPr kumimoji="1" lang="ja-JP" altLang="en-US" dirty="0"/>
              <a:t>名</a:t>
            </a:r>
            <a:endParaRPr kumimoji="1" lang="en-US" altLang="ja-JP" dirty="0"/>
          </a:p>
          <a:p>
            <a:r>
              <a:rPr lang="ja-JP" altLang="en-US" dirty="0"/>
              <a:t>要介護４・・・</a:t>
            </a:r>
            <a:r>
              <a:rPr lang="en-US" altLang="ja-JP" dirty="0"/>
              <a:t>1</a:t>
            </a:r>
            <a:r>
              <a:rPr lang="ja-JP" altLang="en-US" dirty="0"/>
              <a:t>名　　　男性０名　女性</a:t>
            </a:r>
            <a:r>
              <a:rPr lang="en-US" altLang="ja-JP" dirty="0"/>
              <a:t>1</a:t>
            </a:r>
            <a:r>
              <a:rPr lang="ja-JP" altLang="en-US" dirty="0"/>
              <a:t>名</a:t>
            </a:r>
            <a:endParaRPr lang="en-US" altLang="ja-JP" dirty="0"/>
          </a:p>
          <a:p>
            <a:r>
              <a:rPr kumimoji="1" lang="ja-JP" altLang="en-US" dirty="0"/>
              <a:t>平均介護度　２．３</a:t>
            </a:r>
          </a:p>
        </p:txBody>
      </p:sp>
    </p:spTree>
    <p:extLst>
      <p:ext uri="{BB962C8B-B14F-4D97-AF65-F5344CB8AC3E}">
        <p14:creationId xmlns:p14="http://schemas.microsoft.com/office/powerpoint/2010/main" val="1161204716"/>
      </p:ext>
    </p:extLst>
  </p:cSld>
  <p:clrMapOvr>
    <a:masterClrMapping/>
  </p:clrMapOvr>
</p:sld>
</file>

<file path=ppt/theme/theme1.xml><?xml version="1.0" encoding="utf-8"?>
<a:theme xmlns:a="http://schemas.openxmlformats.org/drawingml/2006/main" name="スライス">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2687</TotalTime>
  <Words>3040</Words>
  <Application>Microsoft Office PowerPoint</Application>
  <PresentationFormat>ワイド画面</PresentationFormat>
  <Paragraphs>219</Paragraphs>
  <Slides>23</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2" baseType="lpstr">
      <vt:lpstr>HGP創英ﾌﾟﾚｾﾞﾝｽEB</vt:lpstr>
      <vt:lpstr>HG丸ｺﾞｼｯｸM-PRO</vt:lpstr>
      <vt:lpstr>HG創英角ﾎﾟｯﾌﾟ体</vt:lpstr>
      <vt:lpstr>游ゴシック</vt:lpstr>
      <vt:lpstr>Arial</vt:lpstr>
      <vt:lpstr>Century Gothic</vt:lpstr>
      <vt:lpstr>Wingdings 3</vt:lpstr>
      <vt:lpstr>スライス</vt:lpstr>
      <vt:lpstr>Chart</vt:lpstr>
      <vt:lpstr>令和7年度 第1回　運営推進会議</vt:lpstr>
      <vt:lpstr>１，　開会のあいさつ ２，　出席者紹介 ３，　運営推進会議の開催目的 ４，　事業開設の経緯 ５，　利用者様の年齢・介護度 ６，　活動報告 ７，　意見交換 ８，　閉会のあいさつ  ※次回開催は、令和8年2月27日(金)13時30分を予定しております。</vt:lpstr>
      <vt:lpstr>出席者紹介</vt:lpstr>
      <vt:lpstr>　運営推進会議の開催目的</vt:lpstr>
      <vt:lpstr>地域密着型通所介護 ウエルカムリーブ開設の経緯</vt:lpstr>
      <vt:lpstr>年度別グループホーム利用年齢</vt:lpstr>
      <vt:lpstr>　65歳到達（介護保険サービス対象）年度推移（２０２４年度末）</vt:lpstr>
      <vt:lpstr>ウエルカムリーブ開設の経緯</vt:lpstr>
      <vt:lpstr>利用者様の年齢・介護度</vt:lpstr>
      <vt:lpstr>活動報告</vt:lpstr>
      <vt:lpstr>1日のスケジュール</vt:lpstr>
      <vt:lpstr>高齢者の笑顔と健康を守るために〜通所介護における口腔ケアのすすめ〜 誤嚥性肺炎予防とQOL向上を目指して</vt:lpstr>
      <vt:lpstr>はじめに</vt:lpstr>
      <vt:lpstr>口腔ケアの3つの柱</vt:lpstr>
      <vt:lpstr>なぜ通所介護で口腔ケアが必要か</vt:lpstr>
      <vt:lpstr>実践事例（1）利用者様の口腔内環境調査</vt:lpstr>
      <vt:lpstr>実践事例（2）適切な口腔ケア用品の選定</vt:lpstr>
      <vt:lpstr>実践事例（3）効果的な口腔機能訓練  </vt:lpstr>
      <vt:lpstr>効果測定とフィードバック</vt:lpstr>
      <vt:lpstr>まとめ</vt:lpstr>
      <vt:lpstr>意見交換</vt:lpstr>
      <vt:lpstr>PowerPoint プレゼンテーション</vt:lpstr>
      <vt:lpstr>その他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ri-bu4</dc:creator>
  <cp:lastModifiedBy>真吾 平野</cp:lastModifiedBy>
  <cp:revision>15</cp:revision>
  <cp:lastPrinted>2025-09-05T23:28:54Z</cp:lastPrinted>
  <dcterms:created xsi:type="dcterms:W3CDTF">2025-09-05T09:04:26Z</dcterms:created>
  <dcterms:modified xsi:type="dcterms:W3CDTF">2025-09-24T07:43:00Z</dcterms:modified>
</cp:coreProperties>
</file>